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1"/>
  </p:notesMasterIdLst>
  <p:handoutMasterIdLst>
    <p:handoutMasterId r:id="rId52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329" r:id="rId50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=""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=""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=""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=""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B49CB"/>
    <a:srgbClr val="F2F4F8"/>
    <a:srgbClr val="1C7DDB"/>
    <a:srgbClr val="121619"/>
    <a:srgbClr val="F2F2F2"/>
    <a:srgbClr val="145579"/>
    <a:srgbClr val="3A6483"/>
    <a:srgbClr val="204E79"/>
    <a:srgbClr val="005493"/>
    <a:srgbClr val="F8F9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815"/>
    <p:restoredTop sz="85169"/>
  </p:normalViewPr>
  <p:slideViewPr>
    <p:cSldViewPr snapToGrid="0" snapToObjects="1">
      <p:cViewPr>
        <p:scale>
          <a:sx n="66" d="100"/>
          <a:sy n="66" d="100"/>
        </p:scale>
        <p:origin x="-1068" y="3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commentAuthors" Target="comment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handoutMaster" Target="handoutMasters/handoutMaster1.xml"/><Relationship Id="rId60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notesMaster" Target="notesMasters/notesMaster1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=""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10/9/2021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10/9/2021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=""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10/9/2021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10/9/2021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10/9/2021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bderrahim22/FirstRepo/blob/master/labs-jupyter-spacex-Data%20wrangling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bderrahim22/FirstRepo/blob/master/jupyter-labs-eda-dataviz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bderrahim22/FirstRepo/blob/master/jupyter-labs-eda-sql-coursera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bderrahim22/FirstRepo/blob/master/lab_jupyter_launch_site_location_interactive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bderrahim22/FirstRepo/blob/master/spacex_dash_app.py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bderrahim22/FirstRepo/blob/master/SpaceX_Machine%20Learning%20Prediction_Part_5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bderrahim22/FirstRepo/blob/master/jupyter-labs-spacex-data-collection-api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bderrahim22/FirstRepo/blob/master/jupyter-labs-webscraping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3134814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 smtClean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&lt;</a:t>
            </a:r>
            <a:r>
              <a:rPr lang="en-US" b="1" dirty="0" err="1" smtClean="0">
                <a:solidFill>
                  <a:schemeClr val="accent1">
                    <a:lumMod val="60000"/>
                    <a:lumOff val="40000"/>
                  </a:schemeClr>
                </a:solidFill>
                <a:latin typeface="Abadi"/>
                <a:ea typeface="SF Pro" pitchFamily="2" charset="0"/>
                <a:cs typeface="SF Pro" pitchFamily="2" charset="0"/>
              </a:rPr>
              <a:t>Abderrahim</a:t>
            </a:r>
            <a:r>
              <a:rPr lang="en-US" b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Abadi"/>
                <a:ea typeface="SF Pro" pitchFamily="2" charset="0"/>
                <a:cs typeface="SF Pro" pitchFamily="2" charset="0"/>
              </a:rPr>
              <a:t> SEBBAR</a:t>
            </a:r>
            <a:r>
              <a:rPr lang="en-US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Abadi"/>
                <a:ea typeface="SF Pro" pitchFamily="2" charset="0"/>
                <a:cs typeface="SF Pro" pitchFamily="2" charset="0"/>
              </a:rPr>
              <a:t>&gt;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badi"/>
              <a:ea typeface="SF Pro" pitchFamily="2" charset="0"/>
              <a:cs typeface="SF Pro" pitchFamily="2" charset="0"/>
            </a:endParaRPr>
          </a:p>
          <a:p>
            <a:r>
              <a:rPr lang="en-US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&lt;09.10.2021</a:t>
            </a:r>
            <a:r>
              <a:rPr lang="en-US" dirty="0" smtClean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&gt;</a:t>
            </a:r>
            <a:endParaRPr lang="en-US" dirty="0">
              <a:solidFill>
                <a:schemeClr val="bg2"/>
              </a:solidFill>
              <a:latin typeface="Abadi" panose="020B0604020104020204" pitchFamily="34" charset="0"/>
              <a:ea typeface="SF Pro" pitchFamily="2" charset="0"/>
              <a:cs typeface="SF Pro" pitchFamily="2" charset="0"/>
            </a:endParaRP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=""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11010509" cy="4351338"/>
          </a:xfrm>
          <a:prstGeom prst="rect">
            <a:avLst/>
          </a:prstGeom>
        </p:spPr>
        <p:txBody>
          <a:bodyPr/>
          <a:lstStyle/>
          <a:p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Check 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for missing values and  replace them with correct value</a:t>
            </a: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Format data  to improve its processing</a:t>
            </a: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Preparing dataset for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analysis</a:t>
            </a:r>
          </a:p>
          <a:p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buNone/>
            </a:pP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r>
              <a:rPr lang="fr-FR" dirty="0" err="1">
                <a:hlinkClick r:id="rId3"/>
              </a:rPr>
              <a:t>FirstRepo</a:t>
            </a:r>
            <a:r>
              <a:rPr lang="fr-FR" dirty="0">
                <a:hlinkClick r:id="rId3"/>
              </a:rPr>
              <a:t>/</a:t>
            </a:r>
            <a:r>
              <a:rPr lang="fr-FR" dirty="0" err="1">
                <a:hlinkClick r:id="rId3"/>
              </a:rPr>
              <a:t>labs</a:t>
            </a:r>
            <a:r>
              <a:rPr lang="fr-FR" dirty="0">
                <a:hlinkClick r:id="rId3"/>
              </a:rPr>
              <a:t>-</a:t>
            </a:r>
            <a:r>
              <a:rPr lang="fr-FR" dirty="0" err="1">
                <a:hlinkClick r:id="rId3"/>
              </a:rPr>
              <a:t>jupyter</a:t>
            </a:r>
            <a:r>
              <a:rPr lang="fr-FR" dirty="0">
                <a:hlinkClick r:id="rId3"/>
              </a:rPr>
              <a:t>-</a:t>
            </a:r>
            <a:r>
              <a:rPr lang="fr-FR" dirty="0" err="1">
                <a:hlinkClick r:id="rId3"/>
              </a:rPr>
              <a:t>spacex</a:t>
            </a:r>
            <a:r>
              <a:rPr lang="fr-FR" dirty="0">
                <a:hlinkClick r:id="rId3"/>
              </a:rPr>
              <a:t>-Data </a:t>
            </a:r>
            <a:r>
              <a:rPr lang="fr-FR" dirty="0" err="1">
                <a:hlinkClick r:id="rId3"/>
              </a:rPr>
              <a:t>wrangling.ipynb</a:t>
            </a:r>
            <a:r>
              <a:rPr lang="fr-FR" dirty="0">
                <a:hlinkClick r:id="rId3"/>
              </a:rPr>
              <a:t> </a:t>
            </a:r>
            <a:r>
              <a:rPr lang="fr-FR" dirty="0" err="1">
                <a:hlinkClick r:id="rId3"/>
              </a:rPr>
              <a:t>at</a:t>
            </a:r>
            <a:r>
              <a:rPr lang="fr-FR" dirty="0">
                <a:hlinkClick r:id="rId3"/>
              </a:rPr>
              <a:t> master · abderrahim22/</a:t>
            </a:r>
            <a:r>
              <a:rPr lang="fr-FR" dirty="0" err="1">
                <a:hlinkClick r:id="rId3"/>
              </a:rPr>
              <a:t>FirstRepo</a:t>
            </a:r>
            <a:r>
              <a:rPr lang="fr-FR" dirty="0">
                <a:hlinkClick r:id="rId3"/>
              </a:rPr>
              <a:t> (github.com)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=""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sp>
        <p:nvSpPr>
          <p:cNvPr id="2" name="Rectangle 1"/>
          <p:cNvSpPr/>
          <p:nvPr/>
        </p:nvSpPr>
        <p:spPr>
          <a:xfrm>
            <a:off x="1143000" y="3352800"/>
            <a:ext cx="2621280" cy="1249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bg1"/>
                </a:solidFill>
                <a:latin typeface="Abadi"/>
              </a:rPr>
              <a:t>Check for </a:t>
            </a:r>
            <a:r>
              <a:rPr lang="en-IN" dirty="0" err="1" smtClean="0">
                <a:solidFill>
                  <a:schemeClr val="bg1"/>
                </a:solidFill>
                <a:latin typeface="Abadi"/>
              </a:rPr>
              <a:t>missingvalues</a:t>
            </a:r>
            <a:r>
              <a:rPr lang="en-IN" dirty="0" smtClean="0">
                <a:solidFill>
                  <a:schemeClr val="bg1"/>
                </a:solidFill>
                <a:latin typeface="Abadi"/>
              </a:rPr>
              <a:t> </a:t>
            </a:r>
            <a:r>
              <a:rPr lang="en-IN" dirty="0">
                <a:solidFill>
                  <a:schemeClr val="bg1"/>
                </a:solidFill>
                <a:latin typeface="Abadi"/>
              </a:rPr>
              <a:t>in the dataset</a:t>
            </a:r>
          </a:p>
          <a:p>
            <a:pPr algn="ctr"/>
            <a:r>
              <a:rPr lang="en-GB" dirty="0" smtClean="0">
                <a:solidFill>
                  <a:schemeClr val="bg1"/>
                </a:solidFill>
                <a:latin typeface="Abadi"/>
              </a:rPr>
              <a:t>And replace them</a:t>
            </a:r>
            <a:endParaRPr lang="fr-FR" dirty="0">
              <a:solidFill>
                <a:schemeClr val="bg1"/>
              </a:solidFill>
              <a:latin typeface="Abadi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816230" y="3352800"/>
            <a:ext cx="2712329" cy="1249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Abadi" panose="020B0604020104020204" pitchFamily="34" charset="0"/>
              </a:rPr>
              <a:t>Format data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8397239" y="3322320"/>
            <a:ext cx="2888371" cy="1249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Prepare Dataset for analysis </a:t>
            </a:r>
            <a:endParaRPr lang="fr-FR" dirty="0"/>
          </a:p>
        </p:txBody>
      </p:sp>
      <p:sp>
        <p:nvSpPr>
          <p:cNvPr id="6" name="Flèche droite 5"/>
          <p:cNvSpPr/>
          <p:nvPr/>
        </p:nvSpPr>
        <p:spPr>
          <a:xfrm>
            <a:off x="4038600" y="3840480"/>
            <a:ext cx="441960" cy="4419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Flèche droite 9"/>
          <p:cNvSpPr/>
          <p:nvPr/>
        </p:nvSpPr>
        <p:spPr>
          <a:xfrm>
            <a:off x="7757160" y="3832860"/>
            <a:ext cx="441960" cy="4419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Summarize what charts were plotted and why you used those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charts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Scatter plots </a:t>
            </a: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: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to observe relationships between variables with color </a:t>
            </a: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coding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Bar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chart </a:t>
            </a: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     : to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comparisons between categories of </a:t>
            </a: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line </a:t>
            </a: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chart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    : to 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the trend of something over time.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r>
              <a:rPr lang="fr-FR" dirty="0" err="1">
                <a:hlinkClick r:id="rId3"/>
              </a:rPr>
              <a:t>FirstRepo</a:t>
            </a:r>
            <a:r>
              <a:rPr lang="fr-FR" dirty="0">
                <a:hlinkClick r:id="rId3"/>
              </a:rPr>
              <a:t>/</a:t>
            </a:r>
            <a:r>
              <a:rPr lang="fr-FR" dirty="0" err="1">
                <a:hlinkClick r:id="rId3"/>
              </a:rPr>
              <a:t>jupyter-labs-eda-dataviz.ipynb</a:t>
            </a:r>
            <a:r>
              <a:rPr lang="fr-FR" dirty="0">
                <a:hlinkClick r:id="rId3"/>
              </a:rPr>
              <a:t> </a:t>
            </a:r>
            <a:r>
              <a:rPr lang="fr-FR" dirty="0" err="1">
                <a:hlinkClick r:id="rId3"/>
              </a:rPr>
              <a:t>at</a:t>
            </a:r>
            <a:r>
              <a:rPr lang="fr-FR" dirty="0">
                <a:hlinkClick r:id="rId3"/>
              </a:rPr>
              <a:t> master · abderrahim22/</a:t>
            </a:r>
            <a:r>
              <a:rPr lang="fr-FR" dirty="0" err="1">
                <a:hlinkClick r:id="rId3"/>
              </a:rPr>
              <a:t>FirstRepo</a:t>
            </a:r>
            <a:r>
              <a:rPr lang="fr-FR" dirty="0">
                <a:hlinkClick r:id="rId3"/>
              </a:rPr>
              <a:t> (github.com)</a:t>
            </a: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=""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33400" y="1325880"/>
            <a:ext cx="11170920" cy="5101331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Using bullet point format, summarize the SQL queries you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performed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200" dirty="0" smtClean="0"/>
              <a:t>select </a:t>
            </a:r>
            <a:r>
              <a:rPr lang="en-US" sz="1200" dirty="0"/>
              <a:t>Unique </a:t>
            </a:r>
            <a:r>
              <a:rPr lang="en-US" sz="1200" dirty="0" err="1"/>
              <a:t>launch_site</a:t>
            </a:r>
            <a:r>
              <a:rPr lang="en-US" sz="1200" dirty="0"/>
              <a:t> </a:t>
            </a:r>
            <a:r>
              <a:rPr lang="en-US" sz="1200" b="1" dirty="0"/>
              <a:t>from</a:t>
            </a:r>
            <a:r>
              <a:rPr lang="en-US" sz="1200" dirty="0"/>
              <a:t> </a:t>
            </a:r>
            <a:r>
              <a:rPr lang="en-US" sz="1200" b="1" dirty="0" smtClean="0"/>
              <a:t>SPACEXTBL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200" dirty="0" smtClean="0"/>
              <a:t>select </a:t>
            </a:r>
            <a:r>
              <a:rPr lang="en-US" sz="1200" dirty="0"/>
              <a:t>*</a:t>
            </a:r>
            <a:r>
              <a:rPr lang="en-US" sz="1200" dirty="0"/>
              <a:t> </a:t>
            </a:r>
            <a:r>
              <a:rPr lang="en-US" sz="1200" b="1" dirty="0"/>
              <a:t>from</a:t>
            </a:r>
            <a:r>
              <a:rPr lang="en-US" sz="1200" dirty="0"/>
              <a:t> </a:t>
            </a:r>
            <a:r>
              <a:rPr lang="en-US" sz="1200" b="1" dirty="0"/>
              <a:t>SPACEXTBL</a:t>
            </a:r>
            <a:r>
              <a:rPr lang="en-US" sz="1200" dirty="0"/>
              <a:t> where </a:t>
            </a:r>
            <a:r>
              <a:rPr lang="en-US" sz="1200" dirty="0" err="1"/>
              <a:t>launch_site</a:t>
            </a:r>
            <a:r>
              <a:rPr lang="en-US" sz="1200" dirty="0"/>
              <a:t> like </a:t>
            </a:r>
            <a:r>
              <a:rPr lang="en-US" sz="1200" dirty="0"/>
              <a:t>'CCA%'</a:t>
            </a:r>
            <a:r>
              <a:rPr lang="en-US" sz="1200" dirty="0"/>
              <a:t> limit </a:t>
            </a:r>
            <a:r>
              <a:rPr lang="en-US" sz="1200" dirty="0" smtClean="0"/>
              <a:t>5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200" dirty="0"/>
              <a:t>select </a:t>
            </a:r>
            <a:r>
              <a:rPr lang="en-US" sz="1200" dirty="0"/>
              <a:t>sum</a:t>
            </a:r>
            <a:r>
              <a:rPr lang="en-US" sz="1200" dirty="0"/>
              <a:t>(</a:t>
            </a:r>
            <a:r>
              <a:rPr lang="en-US" sz="1200" dirty="0" err="1"/>
              <a:t>payload_mass__kg</a:t>
            </a:r>
            <a:r>
              <a:rPr lang="en-US" sz="1200" dirty="0"/>
              <a:t>_)</a:t>
            </a:r>
            <a:r>
              <a:rPr lang="en-US" sz="1200" b="1" dirty="0"/>
              <a:t>as</a:t>
            </a:r>
            <a:r>
              <a:rPr lang="en-US" sz="1200" dirty="0"/>
              <a:t> Total </a:t>
            </a:r>
            <a:r>
              <a:rPr lang="en-US" sz="1200" b="1" dirty="0"/>
              <a:t>from</a:t>
            </a:r>
            <a:r>
              <a:rPr lang="en-US" sz="1200" dirty="0"/>
              <a:t> </a:t>
            </a:r>
            <a:r>
              <a:rPr lang="en-US" sz="1200" b="1" dirty="0"/>
              <a:t>SPACEXTBL</a:t>
            </a:r>
            <a:r>
              <a:rPr lang="en-US" sz="1200" dirty="0"/>
              <a:t> where customer like </a:t>
            </a:r>
            <a:r>
              <a:rPr lang="en-US" sz="1200" dirty="0"/>
              <a:t>'NASA (CRS</a:t>
            </a:r>
            <a:r>
              <a:rPr lang="en-US" sz="1200" dirty="0" smtClean="0"/>
              <a:t>)‘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200" dirty="0"/>
              <a:t>select </a:t>
            </a:r>
            <a:r>
              <a:rPr lang="en-US" sz="1200" dirty="0" err="1"/>
              <a:t>avg</a:t>
            </a:r>
            <a:r>
              <a:rPr lang="en-US" sz="1200" dirty="0"/>
              <a:t>(</a:t>
            </a:r>
            <a:r>
              <a:rPr lang="en-US" sz="1200" dirty="0" err="1"/>
              <a:t>payload_mass__kg</a:t>
            </a:r>
            <a:r>
              <a:rPr lang="en-US" sz="1200" dirty="0"/>
              <a:t>_)</a:t>
            </a:r>
            <a:r>
              <a:rPr lang="en-US" sz="1200" b="1" dirty="0"/>
              <a:t>as</a:t>
            </a:r>
            <a:r>
              <a:rPr lang="en-US" sz="1200" dirty="0"/>
              <a:t> </a:t>
            </a:r>
            <a:r>
              <a:rPr lang="en-US" sz="1200" dirty="0" err="1"/>
              <a:t>averge</a:t>
            </a:r>
            <a:r>
              <a:rPr lang="en-US" sz="1200" dirty="0"/>
              <a:t> </a:t>
            </a:r>
            <a:r>
              <a:rPr lang="en-US" sz="1200" b="1" dirty="0"/>
              <a:t>from</a:t>
            </a:r>
            <a:r>
              <a:rPr lang="en-US" sz="1200" dirty="0"/>
              <a:t> </a:t>
            </a:r>
            <a:r>
              <a:rPr lang="en-US" sz="1200" b="1" dirty="0"/>
              <a:t>SPACEXTBL</a:t>
            </a:r>
            <a:r>
              <a:rPr lang="en-US" sz="1200" dirty="0"/>
              <a:t> where </a:t>
            </a:r>
            <a:r>
              <a:rPr lang="en-US" sz="1200" dirty="0" err="1"/>
              <a:t>booster_version</a:t>
            </a:r>
            <a:r>
              <a:rPr lang="en-US" sz="1200" dirty="0"/>
              <a:t> like </a:t>
            </a:r>
            <a:r>
              <a:rPr lang="en-US" sz="1200" dirty="0"/>
              <a:t>'F9 </a:t>
            </a:r>
            <a:r>
              <a:rPr lang="en-US" sz="1200" dirty="0" smtClean="0"/>
              <a:t>v1.1‘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200" dirty="0"/>
              <a:t>select </a:t>
            </a:r>
            <a:r>
              <a:rPr lang="en-US" sz="1200" dirty="0"/>
              <a:t>min</a:t>
            </a:r>
            <a:r>
              <a:rPr lang="en-US" sz="1200" dirty="0"/>
              <a:t>(DATE) </a:t>
            </a:r>
            <a:r>
              <a:rPr lang="en-US" sz="1200" b="1" dirty="0"/>
              <a:t>from</a:t>
            </a:r>
            <a:r>
              <a:rPr lang="en-US" sz="1200" dirty="0"/>
              <a:t> </a:t>
            </a:r>
            <a:r>
              <a:rPr lang="en-US" sz="1200" b="1" dirty="0"/>
              <a:t>SPACEXTBL</a:t>
            </a:r>
            <a:r>
              <a:rPr lang="en-US" sz="1200" dirty="0"/>
              <a:t> where </a:t>
            </a:r>
            <a:r>
              <a:rPr lang="en-US" sz="1200" dirty="0" err="1"/>
              <a:t>landing__outcome</a:t>
            </a:r>
            <a:r>
              <a:rPr lang="en-US" sz="1200" dirty="0"/>
              <a:t> like </a:t>
            </a:r>
            <a:r>
              <a:rPr lang="en-US" sz="1200" dirty="0"/>
              <a:t>'Success (ground pad</a:t>
            </a:r>
            <a:r>
              <a:rPr lang="en-US" sz="1200" dirty="0" smtClean="0"/>
              <a:t>)‘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200" dirty="0"/>
              <a:t>select </a:t>
            </a:r>
            <a:r>
              <a:rPr lang="en-US" sz="1200" dirty="0" err="1"/>
              <a:t>booster_version</a:t>
            </a:r>
            <a:r>
              <a:rPr lang="en-US" sz="1200" dirty="0"/>
              <a:t> </a:t>
            </a:r>
            <a:r>
              <a:rPr lang="en-US" sz="1200" b="1" dirty="0"/>
              <a:t>from</a:t>
            </a:r>
            <a:r>
              <a:rPr lang="en-US" sz="1200" dirty="0"/>
              <a:t> </a:t>
            </a:r>
            <a:r>
              <a:rPr lang="en-US" sz="1200" b="1" dirty="0"/>
              <a:t>SPACEXTBL</a:t>
            </a:r>
            <a:r>
              <a:rPr lang="en-US" sz="1200" dirty="0"/>
              <a:t> where </a:t>
            </a:r>
            <a:r>
              <a:rPr lang="en-US" sz="1200" dirty="0" err="1"/>
              <a:t>landing__outcome</a:t>
            </a:r>
            <a:r>
              <a:rPr lang="en-US" sz="1200" dirty="0"/>
              <a:t> like </a:t>
            </a:r>
            <a:r>
              <a:rPr lang="en-US" sz="1200" dirty="0"/>
              <a:t>'Success (drone ship)'</a:t>
            </a:r>
            <a:r>
              <a:rPr lang="en-US" sz="1200" dirty="0"/>
              <a:t> </a:t>
            </a:r>
            <a:r>
              <a:rPr lang="en-US" sz="1200" b="1" dirty="0"/>
              <a:t>and</a:t>
            </a:r>
            <a:r>
              <a:rPr lang="en-US" sz="1200" dirty="0"/>
              <a:t> </a:t>
            </a:r>
            <a:r>
              <a:rPr lang="en-US" sz="1200" dirty="0" err="1"/>
              <a:t>payload_mass__kg</a:t>
            </a:r>
            <a:r>
              <a:rPr lang="en-US" sz="1200" dirty="0"/>
              <a:t>_ between </a:t>
            </a:r>
            <a:r>
              <a:rPr lang="en-US" sz="1200" dirty="0"/>
              <a:t>4000</a:t>
            </a:r>
            <a:r>
              <a:rPr lang="en-US" sz="1200" dirty="0"/>
              <a:t> </a:t>
            </a:r>
            <a:r>
              <a:rPr lang="en-US" sz="1200" b="1" dirty="0"/>
              <a:t>and</a:t>
            </a:r>
            <a:r>
              <a:rPr lang="en-US" sz="1200" dirty="0"/>
              <a:t> </a:t>
            </a:r>
            <a:r>
              <a:rPr lang="en-US" sz="1200" dirty="0" smtClean="0"/>
              <a:t>6000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200" dirty="0"/>
              <a:t>select DISTINCT </a:t>
            </a:r>
            <a:r>
              <a:rPr lang="en-US" sz="1200" dirty="0" err="1"/>
              <a:t>mission_outcome</a:t>
            </a:r>
            <a:r>
              <a:rPr lang="en-US" sz="1200" dirty="0"/>
              <a:t>, COUNT(</a:t>
            </a:r>
            <a:r>
              <a:rPr lang="en-US" sz="1200" dirty="0" err="1"/>
              <a:t>mission_outcome</a:t>
            </a:r>
            <a:r>
              <a:rPr lang="en-US" sz="1200" dirty="0"/>
              <a:t>)</a:t>
            </a:r>
            <a:r>
              <a:rPr lang="en-US" sz="1200" b="1" dirty="0"/>
              <a:t>as</a:t>
            </a:r>
            <a:r>
              <a:rPr lang="en-US" sz="1200" dirty="0"/>
              <a:t> Total </a:t>
            </a:r>
            <a:r>
              <a:rPr lang="en-US" sz="1200" b="1" dirty="0"/>
              <a:t>from</a:t>
            </a:r>
            <a:r>
              <a:rPr lang="en-US" sz="1200" dirty="0"/>
              <a:t> </a:t>
            </a:r>
            <a:r>
              <a:rPr lang="en-US" sz="1200" b="1" dirty="0"/>
              <a:t>SPACEXTBL</a:t>
            </a:r>
            <a:r>
              <a:rPr lang="en-US" sz="1200" dirty="0"/>
              <a:t> group by </a:t>
            </a:r>
            <a:r>
              <a:rPr lang="en-US" sz="1200" dirty="0" err="1" smtClean="0"/>
              <a:t>mission_outcome</a:t>
            </a:r>
            <a:endParaRPr lang="en-US" sz="1200" dirty="0" smtClean="0"/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200" dirty="0"/>
              <a:t>select </a:t>
            </a:r>
            <a:r>
              <a:rPr lang="en-US" sz="1200" dirty="0" err="1"/>
              <a:t>booster_version</a:t>
            </a:r>
            <a:r>
              <a:rPr lang="en-US" sz="1200" dirty="0"/>
              <a:t> </a:t>
            </a:r>
            <a:r>
              <a:rPr lang="en-US" sz="1200" b="1" dirty="0"/>
              <a:t>from</a:t>
            </a:r>
            <a:r>
              <a:rPr lang="en-US" sz="1200" dirty="0"/>
              <a:t> </a:t>
            </a:r>
            <a:r>
              <a:rPr lang="en-US" sz="1200" b="1" dirty="0"/>
              <a:t>SPACEXTBL</a:t>
            </a:r>
            <a:r>
              <a:rPr lang="en-US" sz="1200" dirty="0"/>
              <a:t> where </a:t>
            </a:r>
            <a:r>
              <a:rPr lang="en-US" sz="1200" dirty="0" err="1"/>
              <a:t>payload_mass__kg</a:t>
            </a:r>
            <a:r>
              <a:rPr lang="en-US" sz="1200" dirty="0"/>
              <a:t>_ </a:t>
            </a:r>
            <a:r>
              <a:rPr lang="en-US" sz="1200" dirty="0"/>
              <a:t>=</a:t>
            </a:r>
            <a:r>
              <a:rPr lang="en-US" sz="1200" dirty="0"/>
              <a:t> (select </a:t>
            </a:r>
            <a:r>
              <a:rPr lang="en-US" sz="1200" dirty="0"/>
              <a:t>max</a:t>
            </a:r>
            <a:r>
              <a:rPr lang="en-US" sz="1200" dirty="0"/>
              <a:t>(</a:t>
            </a:r>
            <a:r>
              <a:rPr lang="en-US" sz="1200" dirty="0" err="1"/>
              <a:t>payload_mass__kg</a:t>
            </a:r>
            <a:r>
              <a:rPr lang="en-US" sz="1200" dirty="0"/>
              <a:t>_) </a:t>
            </a:r>
            <a:r>
              <a:rPr lang="en-US" sz="1200" b="1" dirty="0"/>
              <a:t>from</a:t>
            </a:r>
            <a:r>
              <a:rPr lang="en-US" sz="1200" dirty="0"/>
              <a:t> </a:t>
            </a:r>
            <a:r>
              <a:rPr lang="en-US" sz="1200" b="1" dirty="0"/>
              <a:t>SPACEXTBL</a:t>
            </a:r>
            <a:r>
              <a:rPr lang="en-US" sz="1200" dirty="0" smtClean="0"/>
              <a:t>)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200" dirty="0"/>
              <a:t>select </a:t>
            </a:r>
            <a:r>
              <a:rPr lang="en-US" sz="1200" dirty="0" err="1"/>
              <a:t>booster_version</a:t>
            </a:r>
            <a:r>
              <a:rPr lang="en-US" sz="1200" dirty="0"/>
              <a:t> </a:t>
            </a:r>
            <a:r>
              <a:rPr lang="en-US" sz="1200" b="1" dirty="0"/>
              <a:t>from</a:t>
            </a:r>
            <a:r>
              <a:rPr lang="en-US" sz="1200" dirty="0"/>
              <a:t> </a:t>
            </a:r>
            <a:r>
              <a:rPr lang="en-US" sz="1200" b="1" dirty="0"/>
              <a:t>SPACEXTBL</a:t>
            </a:r>
            <a:r>
              <a:rPr lang="en-US" sz="1200" dirty="0"/>
              <a:t> where </a:t>
            </a:r>
            <a:r>
              <a:rPr lang="en-US" sz="1200" dirty="0" err="1"/>
              <a:t>payload_mass__kg</a:t>
            </a:r>
            <a:r>
              <a:rPr lang="en-US" sz="1200" dirty="0"/>
              <a:t>_ </a:t>
            </a:r>
            <a:r>
              <a:rPr lang="en-US" sz="1200" dirty="0"/>
              <a:t>=</a:t>
            </a:r>
            <a:r>
              <a:rPr lang="en-US" sz="1200" dirty="0"/>
              <a:t> (select </a:t>
            </a:r>
            <a:r>
              <a:rPr lang="en-US" sz="1200" dirty="0"/>
              <a:t>max</a:t>
            </a:r>
            <a:r>
              <a:rPr lang="en-US" sz="1200" dirty="0"/>
              <a:t>(</a:t>
            </a:r>
            <a:r>
              <a:rPr lang="en-US" sz="1200" dirty="0" err="1"/>
              <a:t>payload_mass__kg</a:t>
            </a:r>
            <a:r>
              <a:rPr lang="en-US" sz="1200" dirty="0"/>
              <a:t>_) </a:t>
            </a:r>
            <a:r>
              <a:rPr lang="en-US" sz="1200" b="1" dirty="0"/>
              <a:t>from</a:t>
            </a:r>
            <a:r>
              <a:rPr lang="en-US" sz="1200" dirty="0"/>
              <a:t> </a:t>
            </a:r>
            <a:r>
              <a:rPr lang="en-US" sz="1200" b="1" dirty="0"/>
              <a:t>SPACEXTBL</a:t>
            </a:r>
            <a:r>
              <a:rPr lang="en-US" sz="1200" dirty="0" smtClean="0"/>
              <a:t>)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200" dirty="0"/>
              <a:t>select landing__</a:t>
            </a:r>
            <a:r>
              <a:rPr lang="en-US" sz="1200" dirty="0" err="1"/>
              <a:t>outcome,count</a:t>
            </a:r>
            <a:r>
              <a:rPr lang="en-US" sz="1200" dirty="0"/>
              <a:t>(</a:t>
            </a:r>
            <a:r>
              <a:rPr lang="en-US" sz="1200" dirty="0" err="1"/>
              <a:t>landing__outcome</a:t>
            </a:r>
            <a:r>
              <a:rPr lang="en-US" sz="1200" dirty="0"/>
              <a:t>) </a:t>
            </a:r>
            <a:r>
              <a:rPr lang="en-US" sz="1200" b="1" dirty="0"/>
              <a:t>as</a:t>
            </a:r>
            <a:r>
              <a:rPr lang="en-US" sz="1200" dirty="0"/>
              <a:t> Count </a:t>
            </a:r>
            <a:r>
              <a:rPr lang="en-US" sz="1200" dirty="0" smtClean="0"/>
              <a:t>,RANK() OVER (order by </a:t>
            </a:r>
            <a:r>
              <a:rPr lang="en-US" sz="1200" dirty="0"/>
              <a:t>count(</a:t>
            </a:r>
            <a:r>
              <a:rPr lang="en-US" sz="1200" dirty="0" err="1"/>
              <a:t>landing__outcome</a:t>
            </a:r>
            <a:r>
              <a:rPr lang="en-US" sz="1200" dirty="0"/>
              <a:t>) </a:t>
            </a:r>
            <a:r>
              <a:rPr lang="en-US" sz="1200" dirty="0" smtClean="0"/>
              <a:t>) as ORDER </a:t>
            </a:r>
            <a:r>
              <a:rPr lang="en-US" sz="1200" b="1" dirty="0" smtClean="0"/>
              <a:t>from</a:t>
            </a:r>
            <a:r>
              <a:rPr lang="en-US" sz="1200" dirty="0" smtClean="0"/>
              <a:t> </a:t>
            </a:r>
            <a:r>
              <a:rPr lang="en-US" sz="1200" b="1" dirty="0"/>
              <a:t>SPACEXTBL</a:t>
            </a:r>
            <a:r>
              <a:rPr lang="en-US" sz="1200" dirty="0"/>
              <a:t> WHERE </a:t>
            </a:r>
            <a:r>
              <a:rPr lang="en-US" sz="1200" dirty="0" err="1"/>
              <a:t>landing__outcome</a:t>
            </a:r>
            <a:r>
              <a:rPr lang="en-US" sz="1200" dirty="0"/>
              <a:t> </a:t>
            </a:r>
            <a:r>
              <a:rPr lang="en-US" sz="1200" b="1" dirty="0"/>
              <a:t>in</a:t>
            </a:r>
            <a:r>
              <a:rPr lang="en-US" sz="1200" dirty="0"/>
              <a:t> (</a:t>
            </a:r>
            <a:r>
              <a:rPr lang="en-US" sz="1200" dirty="0"/>
              <a:t>'Failure (drone ship)'</a:t>
            </a:r>
            <a:r>
              <a:rPr lang="en-US" sz="1200" dirty="0"/>
              <a:t>,</a:t>
            </a:r>
            <a:r>
              <a:rPr lang="en-US" sz="1200" dirty="0"/>
              <a:t>'Success (ground pad)'</a:t>
            </a:r>
            <a:r>
              <a:rPr lang="en-US" sz="1200" dirty="0"/>
              <a:t>) </a:t>
            </a:r>
            <a:r>
              <a:rPr lang="en-US" sz="1200" b="1" dirty="0"/>
              <a:t>and</a:t>
            </a:r>
            <a:r>
              <a:rPr lang="en-US" sz="1200" dirty="0"/>
              <a:t> Date between </a:t>
            </a:r>
            <a:r>
              <a:rPr lang="en-US" sz="1200" dirty="0"/>
              <a:t>'2010-06-04'</a:t>
            </a:r>
            <a:r>
              <a:rPr lang="en-US" sz="1200" dirty="0"/>
              <a:t> </a:t>
            </a:r>
            <a:r>
              <a:rPr lang="en-US" sz="1200" b="1" dirty="0"/>
              <a:t>and</a:t>
            </a:r>
            <a:r>
              <a:rPr lang="en-US" sz="1200" dirty="0"/>
              <a:t> </a:t>
            </a:r>
            <a:r>
              <a:rPr lang="en-US" sz="1200" dirty="0"/>
              <a:t>'2017-03-20'</a:t>
            </a:r>
            <a:r>
              <a:rPr lang="en-US" sz="1200" dirty="0"/>
              <a:t> group by </a:t>
            </a:r>
            <a:r>
              <a:rPr lang="en-US" sz="1200" dirty="0" err="1"/>
              <a:t>landing__outcome</a:t>
            </a:r>
            <a:r>
              <a:rPr lang="en-US" sz="1200" dirty="0"/>
              <a:t> </a:t>
            </a:r>
            <a:endParaRPr lang="en-US" sz="1200" dirty="0" smtClean="0"/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fr-FR" dirty="0" err="1" smtClean="0">
                <a:hlinkClick r:id="rId3"/>
              </a:rPr>
              <a:t>FirstRepo</a:t>
            </a:r>
            <a:r>
              <a:rPr lang="fr-FR" dirty="0" smtClean="0">
                <a:hlinkClick r:id="rId3"/>
              </a:rPr>
              <a:t>/</a:t>
            </a:r>
            <a:r>
              <a:rPr lang="fr-FR" dirty="0" err="1" smtClean="0">
                <a:hlinkClick r:id="rId3"/>
              </a:rPr>
              <a:t>jupyter-labs-eda-sql-coursera.ipynb</a:t>
            </a:r>
            <a:r>
              <a:rPr lang="fr-FR" dirty="0" smtClean="0">
                <a:hlinkClick r:id="rId3"/>
              </a:rPr>
              <a:t> </a:t>
            </a:r>
            <a:r>
              <a:rPr lang="fr-FR" dirty="0" err="1">
                <a:hlinkClick r:id="rId3"/>
              </a:rPr>
              <a:t>at</a:t>
            </a:r>
            <a:r>
              <a:rPr lang="fr-FR" dirty="0">
                <a:hlinkClick r:id="rId3"/>
              </a:rPr>
              <a:t> master · abderrahim22/</a:t>
            </a:r>
            <a:r>
              <a:rPr lang="fr-FR" dirty="0" err="1">
                <a:hlinkClick r:id="rId3"/>
              </a:rPr>
              <a:t>FirstRepo</a:t>
            </a:r>
            <a:r>
              <a:rPr lang="fr-FR" dirty="0">
                <a:hlinkClick r:id="rId3"/>
              </a:rPr>
              <a:t> (github.com)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=""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 fontScale="62500" lnSpcReduction="2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map objects such as markers, circles, lines, etc. you created and added to a folium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map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 smtClean="0"/>
              <a:t>Circle</a:t>
            </a:r>
            <a:r>
              <a:rPr lang="en-US" sz="1800" dirty="0"/>
              <a:t> </a:t>
            </a:r>
            <a:endParaRPr lang="en-US" sz="1800" dirty="0" smtClean="0"/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 smtClean="0"/>
              <a:t>Marker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fr-FR" sz="1800" dirty="0" err="1" smtClean="0"/>
              <a:t>MarkerCluster</a:t>
            </a:r>
            <a:endParaRPr lang="fr-FR" sz="1800" dirty="0" smtClean="0"/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fr-FR" sz="1800" dirty="0" err="1" smtClean="0"/>
              <a:t>PolyLine</a:t>
            </a:r>
            <a:endParaRPr lang="fr-FR" sz="1800" dirty="0" smtClean="0"/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GB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Mouse Position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objects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 smtClean="0"/>
              <a:t>Circle</a:t>
            </a:r>
            <a:r>
              <a:rPr lang="en-US" sz="1800" dirty="0"/>
              <a:t> to add a highlighted circle </a:t>
            </a:r>
            <a:r>
              <a:rPr lang="en-US" sz="1800" dirty="0" smtClean="0"/>
              <a:t>area of sitemap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700" dirty="0" smtClean="0">
                <a:latin typeface="Abadi"/>
              </a:rPr>
              <a:t>Marker for </a:t>
            </a:r>
            <a:r>
              <a:rPr lang="en-US" sz="1700" dirty="0">
                <a:latin typeface="Abadi"/>
              </a:rPr>
              <a:t> plotting markers on a map</a:t>
            </a:r>
            <a:endParaRPr lang="en-US" sz="1700" dirty="0">
              <a:latin typeface="Abadi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fr-FR" sz="1700" dirty="0" err="1" smtClean="0">
                <a:latin typeface="Abadi"/>
              </a:rPr>
              <a:t>MarkerCluster</a:t>
            </a:r>
            <a:r>
              <a:rPr lang="fr-FR" sz="1700" dirty="0" smtClean="0">
                <a:latin typeface="Abadi"/>
              </a:rPr>
              <a:t> </a:t>
            </a:r>
            <a:r>
              <a:rPr lang="en-US" sz="1700" dirty="0">
                <a:latin typeface="Abadi"/>
              </a:rPr>
              <a:t>simply a map containing many markers</a:t>
            </a:r>
            <a:endParaRPr lang="fr-FR" sz="1700" dirty="0">
              <a:latin typeface="Abadi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fr-FR" sz="1800" dirty="0" err="1" smtClean="0"/>
              <a:t>PolyLine</a:t>
            </a:r>
            <a:r>
              <a:rPr lang="fr-FR" sz="1800" dirty="0" smtClean="0"/>
              <a:t> to </a:t>
            </a:r>
            <a:r>
              <a:rPr lang="fr-FR" sz="1800" dirty="0" err="1" smtClean="0"/>
              <a:t>connect</a:t>
            </a:r>
            <a:r>
              <a:rPr lang="fr-FR" sz="1800" dirty="0" smtClean="0"/>
              <a:t> </a:t>
            </a:r>
            <a:r>
              <a:rPr lang="fr-FR" sz="1800" dirty="0" err="1" smtClean="0"/>
              <a:t>two</a:t>
            </a:r>
            <a:r>
              <a:rPr lang="fr-FR" sz="1800" dirty="0" smtClean="0"/>
              <a:t> points in the </a:t>
            </a:r>
            <a:r>
              <a:rPr lang="fr-FR" sz="1800" dirty="0" err="1" smtClean="0"/>
              <a:t>map</a:t>
            </a:r>
            <a:endParaRPr lang="fr-FR" sz="1800" dirty="0" smtClean="0"/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GB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Mouse </a:t>
            </a:r>
            <a:r>
              <a:rPr lang="en-GB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Position </a:t>
            </a: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to define the coordinate on the map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r>
              <a:rPr lang="fr-FR" dirty="0" err="1">
                <a:hlinkClick r:id="rId3"/>
              </a:rPr>
              <a:t>FirstRepo</a:t>
            </a:r>
            <a:r>
              <a:rPr lang="fr-FR" dirty="0">
                <a:hlinkClick r:id="rId3"/>
              </a:rPr>
              <a:t>/</a:t>
            </a:r>
            <a:r>
              <a:rPr lang="fr-FR" dirty="0" err="1">
                <a:hlinkClick r:id="rId3"/>
              </a:rPr>
              <a:t>lab_jupyter_launch_site_location_interactive.ipynb</a:t>
            </a:r>
            <a:r>
              <a:rPr lang="fr-FR" dirty="0">
                <a:hlinkClick r:id="rId3"/>
              </a:rPr>
              <a:t> </a:t>
            </a:r>
            <a:r>
              <a:rPr lang="fr-FR" dirty="0" err="1">
                <a:hlinkClick r:id="rId3"/>
              </a:rPr>
              <a:t>at</a:t>
            </a:r>
            <a:r>
              <a:rPr lang="fr-FR" dirty="0">
                <a:hlinkClick r:id="rId3"/>
              </a:rPr>
              <a:t> master · abderrahim22/</a:t>
            </a:r>
            <a:r>
              <a:rPr lang="fr-FR" dirty="0" err="1">
                <a:hlinkClick r:id="rId3"/>
              </a:rPr>
              <a:t>FirstRepo</a:t>
            </a:r>
            <a:r>
              <a:rPr lang="fr-FR" dirty="0">
                <a:hlinkClick r:id="rId3"/>
              </a:rPr>
              <a:t> (github.com)</a:t>
            </a:r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=""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plots/graphs and interactions you have added to a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dashboard</a:t>
            </a:r>
          </a:p>
          <a:p>
            <a:pPr lvl="1"/>
            <a:r>
              <a:rPr lang="en-US" sz="1800" dirty="0">
                <a:solidFill>
                  <a:schemeClr val="accent5">
                    <a:lumMod val="50000"/>
                  </a:schemeClr>
                </a:solidFill>
              </a:rPr>
              <a:t>Dropdown box</a:t>
            </a:r>
          </a:p>
          <a:p>
            <a:pPr lvl="1"/>
            <a:r>
              <a:rPr lang="en-US" sz="1800" dirty="0">
                <a:solidFill>
                  <a:schemeClr val="accent5">
                    <a:lumMod val="50000"/>
                  </a:schemeClr>
                </a:solidFill>
              </a:rPr>
              <a:t>Pie chart</a:t>
            </a:r>
          </a:p>
          <a:p>
            <a:pPr lvl="1"/>
            <a:r>
              <a:rPr lang="en-US" sz="1800" dirty="0">
                <a:solidFill>
                  <a:schemeClr val="accent5">
                    <a:lumMod val="50000"/>
                  </a:schemeClr>
                </a:solidFill>
              </a:rPr>
              <a:t>Range Slider</a:t>
            </a:r>
          </a:p>
          <a:p>
            <a:pPr lvl="1"/>
            <a:r>
              <a:rPr lang="en-US" sz="1800" dirty="0">
                <a:solidFill>
                  <a:schemeClr val="accent5">
                    <a:lumMod val="50000"/>
                  </a:schemeClr>
                </a:solidFill>
              </a:rPr>
              <a:t>Scatter Plot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why you added those plots and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interactions</a:t>
            </a:r>
          </a:p>
          <a:p>
            <a:pPr lvl="1"/>
            <a:r>
              <a:rPr lang="en-US" sz="1800" dirty="0">
                <a:solidFill>
                  <a:schemeClr val="accent5">
                    <a:lumMod val="50000"/>
                  </a:schemeClr>
                </a:solidFill>
              </a:rPr>
              <a:t>Dropdown box </a:t>
            </a:r>
            <a:r>
              <a:rPr lang="en-US" sz="1800" dirty="0" smtClean="0">
                <a:solidFill>
                  <a:schemeClr val="accent5">
                    <a:lumMod val="50000"/>
                  </a:schemeClr>
                </a:solidFill>
              </a:rPr>
              <a:t>:  </a:t>
            </a:r>
            <a:r>
              <a:rPr lang="en-US" sz="1800" dirty="0">
                <a:solidFill>
                  <a:schemeClr val="accent5">
                    <a:lumMod val="50000"/>
                  </a:schemeClr>
                </a:solidFill>
              </a:rPr>
              <a:t>to select the </a:t>
            </a:r>
            <a:r>
              <a:rPr lang="en-US" sz="1800" dirty="0" smtClean="0">
                <a:solidFill>
                  <a:schemeClr val="accent5">
                    <a:lumMod val="50000"/>
                  </a:schemeClr>
                </a:solidFill>
              </a:rPr>
              <a:t>Site specific or ALL Sites </a:t>
            </a:r>
            <a:endParaRPr lang="en-US" sz="1800" dirty="0">
              <a:solidFill>
                <a:schemeClr val="accent5">
                  <a:lumMod val="50000"/>
                </a:schemeClr>
              </a:solidFill>
            </a:endParaRPr>
          </a:p>
          <a:p>
            <a:pPr lvl="1"/>
            <a:r>
              <a:rPr lang="en-US" sz="1800" dirty="0">
                <a:solidFill>
                  <a:schemeClr val="accent5">
                    <a:lumMod val="50000"/>
                  </a:schemeClr>
                </a:solidFill>
              </a:rPr>
              <a:t>Pie chart </a:t>
            </a:r>
            <a:r>
              <a:rPr lang="en-US" sz="1800" dirty="0" smtClean="0">
                <a:solidFill>
                  <a:schemeClr val="accent5">
                    <a:lumMod val="50000"/>
                  </a:schemeClr>
                </a:solidFill>
              </a:rPr>
              <a:t>           : to display view </a:t>
            </a:r>
            <a:r>
              <a:rPr lang="en-US" sz="1800" dirty="0">
                <a:solidFill>
                  <a:schemeClr val="accent5">
                    <a:lumMod val="50000"/>
                  </a:schemeClr>
                </a:solidFill>
              </a:rPr>
              <a:t>of success rate </a:t>
            </a:r>
            <a:r>
              <a:rPr lang="en-US" sz="1800" dirty="0" smtClean="0">
                <a:solidFill>
                  <a:schemeClr val="accent5">
                    <a:lumMod val="50000"/>
                  </a:schemeClr>
                </a:solidFill>
              </a:rPr>
              <a:t>for site selected</a:t>
            </a:r>
            <a:endParaRPr lang="en-US" sz="1800" dirty="0">
              <a:solidFill>
                <a:schemeClr val="accent5">
                  <a:lumMod val="50000"/>
                </a:schemeClr>
              </a:solidFill>
            </a:endParaRPr>
          </a:p>
          <a:p>
            <a:pPr lvl="1"/>
            <a:r>
              <a:rPr lang="en-US" sz="1800" dirty="0">
                <a:solidFill>
                  <a:schemeClr val="accent5">
                    <a:lumMod val="50000"/>
                  </a:schemeClr>
                </a:solidFill>
              </a:rPr>
              <a:t>Range Slider </a:t>
            </a:r>
            <a:r>
              <a:rPr lang="en-US" sz="1800" dirty="0" smtClean="0">
                <a:solidFill>
                  <a:schemeClr val="accent5">
                    <a:lumMod val="50000"/>
                  </a:schemeClr>
                </a:solidFill>
              </a:rPr>
              <a:t>     : </a:t>
            </a:r>
            <a:r>
              <a:rPr lang="en-US" sz="1800" dirty="0">
                <a:solidFill>
                  <a:schemeClr val="accent5">
                    <a:lumMod val="50000"/>
                  </a:schemeClr>
                </a:solidFill>
              </a:rPr>
              <a:t>to choose the payload mass range </a:t>
            </a:r>
          </a:p>
          <a:p>
            <a:pPr lvl="1"/>
            <a:r>
              <a:rPr lang="en-US" sz="1800" dirty="0">
                <a:solidFill>
                  <a:schemeClr val="accent5">
                    <a:lumMod val="50000"/>
                  </a:schemeClr>
                </a:solidFill>
              </a:rPr>
              <a:t>Scatter Plot  </a:t>
            </a:r>
            <a:r>
              <a:rPr lang="en-US" sz="1800" dirty="0" smtClean="0">
                <a:solidFill>
                  <a:schemeClr val="accent5">
                    <a:lumMod val="50000"/>
                  </a:schemeClr>
                </a:solidFill>
              </a:rPr>
              <a:t>      :to</a:t>
            </a:r>
            <a:r>
              <a:rPr lang="en-US" sz="1800" dirty="0" smtClean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fr-FR" sz="1800" dirty="0">
                <a:solidFill>
                  <a:schemeClr val="accent1">
                    <a:lumMod val="50000"/>
                  </a:schemeClr>
                </a:solidFill>
              </a:rPr>
              <a:t>describe </a:t>
            </a:r>
            <a:r>
              <a:rPr lang="en-US" sz="1800" dirty="0" smtClean="0">
                <a:solidFill>
                  <a:schemeClr val="accent5">
                    <a:lumMod val="50000"/>
                  </a:schemeClr>
                </a:solidFill>
              </a:rPr>
              <a:t>the </a:t>
            </a:r>
            <a:r>
              <a:rPr lang="en-US" sz="1800" dirty="0">
                <a:solidFill>
                  <a:schemeClr val="accent5">
                    <a:lumMod val="50000"/>
                  </a:schemeClr>
                </a:solidFill>
              </a:rPr>
              <a:t>relation between payload mass and launch site on the success rate </a:t>
            </a:r>
            <a:r>
              <a:rPr lang="en-US" sz="1800" dirty="0" smtClean="0">
                <a:solidFill>
                  <a:schemeClr val="accent5">
                    <a:lumMod val="50000"/>
                  </a:schemeClr>
                </a:solidFill>
              </a:rPr>
              <a:t>		      </a:t>
            </a:r>
            <a:r>
              <a:rPr lang="en-US" sz="1800" dirty="0">
                <a:solidFill>
                  <a:schemeClr val="accent5">
                    <a:lumMod val="50000"/>
                  </a:schemeClr>
                </a:solidFill>
              </a:rPr>
              <a:t>of</a:t>
            </a:r>
            <a:r>
              <a:rPr lang="en-US" sz="1800" dirty="0" smtClean="0">
                <a:solidFill>
                  <a:schemeClr val="accent5">
                    <a:lumMod val="50000"/>
                  </a:schemeClr>
                </a:solidFill>
              </a:rPr>
              <a:t> landing</a:t>
            </a:r>
            <a:r>
              <a:rPr lang="en-US" sz="1800" dirty="0">
                <a:solidFill>
                  <a:schemeClr val="accent5">
                    <a:lumMod val="50000"/>
                  </a:schemeClr>
                </a:solidFill>
              </a:rPr>
              <a:t/>
            </a:r>
            <a:br>
              <a:rPr lang="en-US" sz="1800" dirty="0">
                <a:solidFill>
                  <a:schemeClr val="accent5">
                    <a:lumMod val="50000"/>
                  </a:schemeClr>
                </a:solidFill>
              </a:rPr>
            </a:br>
            <a:endParaRPr lang="en-US" sz="1800" dirty="0">
              <a:solidFill>
                <a:schemeClr val="accent5">
                  <a:lumMod val="50000"/>
                </a:schemeClr>
              </a:solidFill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fr-FR" sz="2400" dirty="0">
                <a:hlinkClick r:id="rId3"/>
              </a:rPr>
              <a:t>FirstRepo/spacex_dash_app.py </a:t>
            </a:r>
            <a:r>
              <a:rPr lang="fr-FR" sz="2400" dirty="0" err="1">
                <a:hlinkClick r:id="rId3"/>
              </a:rPr>
              <a:t>at</a:t>
            </a:r>
            <a:r>
              <a:rPr lang="fr-FR" sz="2400" dirty="0">
                <a:hlinkClick r:id="rId3"/>
              </a:rPr>
              <a:t> master · abderrahim22/</a:t>
            </a:r>
            <a:r>
              <a:rPr lang="fr-FR" sz="2400" dirty="0" err="1">
                <a:hlinkClick r:id="rId3"/>
              </a:rPr>
              <a:t>FirstRepo</a:t>
            </a:r>
            <a:r>
              <a:rPr lang="fr-FR" sz="2400" dirty="0">
                <a:hlinkClick r:id="rId3"/>
              </a:rPr>
              <a:t> (github.com)</a:t>
            </a: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=""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20041" y="1825625"/>
            <a:ext cx="10965569" cy="4601586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how you built, evaluated, improved, and found the best performing classification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model</a:t>
            </a:r>
          </a:p>
          <a:p>
            <a:pPr lvl="1"/>
            <a:r>
              <a:rPr lang="en-US" sz="1800" dirty="0">
                <a:solidFill>
                  <a:schemeClr val="accent5">
                    <a:lumMod val="50000"/>
                  </a:schemeClr>
                </a:solidFill>
              </a:rPr>
              <a:t>Preprocess the data </a:t>
            </a:r>
            <a:r>
              <a:rPr lang="en-US" sz="1800" dirty="0" smtClean="0">
                <a:solidFill>
                  <a:schemeClr val="accent5">
                    <a:lumMod val="50000"/>
                  </a:schemeClr>
                </a:solidFill>
              </a:rPr>
              <a:t>via method </a:t>
            </a:r>
            <a:r>
              <a:rPr lang="en-US" sz="1800" dirty="0" err="1">
                <a:solidFill>
                  <a:schemeClr val="accent5">
                    <a:lumMod val="50000"/>
                  </a:schemeClr>
                </a:solidFill>
              </a:rPr>
              <a:t>StandardScaler</a:t>
            </a:r>
            <a:r>
              <a:rPr lang="en-US" sz="1800" dirty="0">
                <a:solidFill>
                  <a:schemeClr val="accent5">
                    <a:lumMod val="50000"/>
                  </a:schemeClr>
                </a:solidFill>
              </a:rPr>
              <a:t>()</a:t>
            </a:r>
          </a:p>
          <a:p>
            <a:pPr lvl="1"/>
            <a:r>
              <a:rPr lang="en-US" sz="1800" dirty="0">
                <a:solidFill>
                  <a:schemeClr val="accent5">
                    <a:lumMod val="50000"/>
                  </a:schemeClr>
                </a:solidFill>
              </a:rPr>
              <a:t>Split dataset into </a:t>
            </a:r>
            <a:r>
              <a:rPr lang="en-US" sz="1800" dirty="0" smtClean="0">
                <a:solidFill>
                  <a:schemeClr val="accent5">
                    <a:lumMod val="50000"/>
                  </a:schemeClr>
                </a:solidFill>
              </a:rPr>
              <a:t>training data </a:t>
            </a:r>
            <a:r>
              <a:rPr lang="en-US" sz="1800" dirty="0">
                <a:solidFill>
                  <a:schemeClr val="accent5">
                    <a:lumMod val="50000"/>
                  </a:schemeClr>
                </a:solidFill>
              </a:rPr>
              <a:t>and test data</a:t>
            </a:r>
          </a:p>
          <a:p>
            <a:pPr lvl="1"/>
            <a:r>
              <a:rPr lang="en-US" sz="1800" dirty="0">
                <a:solidFill>
                  <a:schemeClr val="accent5">
                    <a:lumMod val="50000"/>
                  </a:schemeClr>
                </a:solidFill>
              </a:rPr>
              <a:t>Create </a:t>
            </a:r>
            <a:r>
              <a:rPr lang="en-US" sz="1800" dirty="0" smtClean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sz="1800" dirty="0">
                <a:solidFill>
                  <a:schemeClr val="accent5">
                    <a:lumMod val="50000"/>
                  </a:schemeClr>
                </a:solidFill>
              </a:rPr>
              <a:t>models, fit them </a:t>
            </a:r>
            <a:r>
              <a:rPr lang="en-US" sz="1800" dirty="0" smtClean="0">
                <a:solidFill>
                  <a:schemeClr val="accent5">
                    <a:lumMod val="50000"/>
                  </a:schemeClr>
                </a:solidFill>
              </a:rPr>
              <a:t>via training </a:t>
            </a:r>
            <a:r>
              <a:rPr lang="en-US" sz="1800" dirty="0">
                <a:solidFill>
                  <a:schemeClr val="accent5">
                    <a:lumMod val="50000"/>
                  </a:schemeClr>
                </a:solidFill>
              </a:rPr>
              <a:t>data, predict using test data.</a:t>
            </a:r>
          </a:p>
          <a:p>
            <a:pPr lvl="1"/>
            <a:r>
              <a:rPr lang="en-US" sz="1800" dirty="0">
                <a:solidFill>
                  <a:schemeClr val="accent5">
                    <a:lumMod val="50000"/>
                  </a:schemeClr>
                </a:solidFill>
              </a:rPr>
              <a:t>Evaluate score of </a:t>
            </a:r>
            <a:r>
              <a:rPr lang="en-US" sz="1800" dirty="0" smtClean="0">
                <a:solidFill>
                  <a:schemeClr val="accent5">
                    <a:lumMod val="50000"/>
                  </a:schemeClr>
                </a:solidFill>
              </a:rPr>
              <a:t>all models  </a:t>
            </a:r>
            <a:r>
              <a:rPr lang="en-US" sz="1800" dirty="0">
                <a:solidFill>
                  <a:schemeClr val="accent5">
                    <a:lumMod val="50000"/>
                  </a:schemeClr>
                </a:solidFill>
              </a:rPr>
              <a:t>and </a:t>
            </a:r>
            <a:r>
              <a:rPr lang="en-US" sz="1800" dirty="0" smtClean="0">
                <a:solidFill>
                  <a:schemeClr val="accent5">
                    <a:lumMod val="50000"/>
                  </a:schemeClr>
                </a:solidFill>
              </a:rPr>
              <a:t>choose model </a:t>
            </a:r>
            <a:r>
              <a:rPr lang="en-US" sz="1800" dirty="0">
                <a:solidFill>
                  <a:schemeClr val="accent5">
                    <a:lumMod val="50000"/>
                  </a:schemeClr>
                </a:solidFill>
              </a:rPr>
              <a:t>with highest accuracy</a:t>
            </a:r>
            <a:br>
              <a:rPr lang="en-US" sz="1800" dirty="0">
                <a:solidFill>
                  <a:schemeClr val="accent5">
                    <a:lumMod val="50000"/>
                  </a:schemeClr>
                </a:solidFill>
              </a:rPr>
            </a:br>
            <a:endParaRPr lang="en-US" sz="18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                                                             </a:t>
            </a:r>
            <a:r>
              <a:rPr lang="en-US" sz="2200" dirty="0" smtClean="0">
                <a:solidFill>
                  <a:schemeClr val="accent1">
                    <a:lumMod val="50000"/>
                  </a:schemeClr>
                </a:solidFill>
                <a:latin typeface="Abadi" panose="020B0604020104020204" pitchFamily="34" charset="0"/>
              </a:rPr>
              <a:t>repeat for each model</a:t>
            </a:r>
            <a:endParaRPr lang="en-US" sz="2200" dirty="0">
              <a:solidFill>
                <a:schemeClr val="accent1">
                  <a:lumMod val="50000"/>
                </a:schemeClr>
              </a:solidFill>
              <a:latin typeface="Abadi" panose="020B0604020104020204" pitchFamily="34" charset="0"/>
            </a:endParaRPr>
          </a:p>
          <a:p>
            <a:r>
              <a:rPr lang="en-US" dirty="0" err="1">
                <a:hlinkClick r:id="rId3"/>
              </a:rPr>
              <a:t>FirstRepo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SpaceX_Machine</a:t>
            </a:r>
            <a:r>
              <a:rPr lang="en-US" dirty="0">
                <a:hlinkClick r:id="rId3"/>
              </a:rPr>
              <a:t> Learning Prediction_Part_5.ipynb at master · abderrahim22/</a:t>
            </a:r>
            <a:r>
              <a:rPr lang="en-US" dirty="0" err="1">
                <a:hlinkClick r:id="rId3"/>
              </a:rPr>
              <a:t>FirstRepo</a:t>
            </a:r>
            <a:r>
              <a:rPr lang="en-US" dirty="0">
                <a:hlinkClick r:id="rId3"/>
              </a:rPr>
              <a:t> (github.com)</a:t>
            </a: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=""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  <p:sp>
        <p:nvSpPr>
          <p:cNvPr id="2" name="Ellipse 1"/>
          <p:cNvSpPr/>
          <p:nvPr/>
        </p:nvSpPr>
        <p:spPr>
          <a:xfrm>
            <a:off x="320041" y="3688080"/>
            <a:ext cx="1859280" cy="1874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</a:rPr>
              <a:t>Preprocess</a:t>
            </a:r>
          </a:p>
          <a:p>
            <a:pPr marL="0" lvl="1" algn="ctr"/>
            <a:r>
              <a:rPr lang="en-US" sz="1400" b="1" dirty="0" smtClean="0">
                <a:solidFill>
                  <a:schemeClr val="bg1"/>
                </a:solidFill>
              </a:rPr>
              <a:t>via </a:t>
            </a:r>
            <a:r>
              <a:rPr lang="en-US" sz="1400" b="1" dirty="0" err="1" smtClean="0">
                <a:solidFill>
                  <a:schemeClr val="bg1"/>
                </a:solidFill>
              </a:rPr>
              <a:t>StandardScaler</a:t>
            </a:r>
            <a:r>
              <a:rPr lang="en-US" sz="1400" b="1" dirty="0">
                <a:solidFill>
                  <a:schemeClr val="bg1"/>
                </a:solidFill>
              </a:rPr>
              <a:t>()</a:t>
            </a:r>
          </a:p>
          <a:p>
            <a:pPr algn="ctr"/>
            <a:endParaRPr lang="fr-FR" dirty="0"/>
          </a:p>
        </p:txBody>
      </p:sp>
      <p:sp>
        <p:nvSpPr>
          <p:cNvPr id="6" name="Ellipse 5"/>
          <p:cNvSpPr/>
          <p:nvPr/>
        </p:nvSpPr>
        <p:spPr>
          <a:xfrm>
            <a:off x="2705491" y="3688080"/>
            <a:ext cx="1683629" cy="1737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Split</a:t>
            </a:r>
          </a:p>
          <a:p>
            <a:pPr algn="ctr"/>
            <a:r>
              <a:rPr lang="en-GB" dirty="0" err="1" smtClean="0"/>
              <a:t>Traindata</a:t>
            </a:r>
            <a:r>
              <a:rPr lang="en-GB" dirty="0" smtClean="0"/>
              <a:t>/</a:t>
            </a:r>
            <a:r>
              <a:rPr lang="en-GB" dirty="0" err="1" smtClean="0"/>
              <a:t>testdata</a:t>
            </a:r>
            <a:endParaRPr lang="fr-FR" dirty="0"/>
          </a:p>
        </p:txBody>
      </p:sp>
      <p:sp>
        <p:nvSpPr>
          <p:cNvPr id="7" name="Flèche droite 6"/>
          <p:cNvSpPr/>
          <p:nvPr/>
        </p:nvSpPr>
        <p:spPr>
          <a:xfrm>
            <a:off x="4526280" y="3398520"/>
            <a:ext cx="4678680" cy="21640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1-Built model 2-fit  </a:t>
            </a:r>
            <a:r>
              <a:rPr lang="en-GB" dirty="0" err="1" smtClean="0"/>
              <a:t>traindata</a:t>
            </a:r>
            <a:r>
              <a:rPr lang="en-GB" dirty="0" smtClean="0"/>
              <a:t> 3-bestparam</a:t>
            </a:r>
          </a:p>
          <a:p>
            <a:pPr algn="ctr"/>
            <a:r>
              <a:rPr lang="en-GB" dirty="0" smtClean="0"/>
              <a:t>4-predict </a:t>
            </a:r>
            <a:r>
              <a:rPr lang="en-GB" dirty="0" err="1" smtClean="0"/>
              <a:t>testdata</a:t>
            </a:r>
            <a:r>
              <a:rPr lang="en-GB" dirty="0" smtClean="0"/>
              <a:t> 5-A</a:t>
            </a:r>
            <a:r>
              <a:rPr lang="en-IN" dirty="0" err="1" smtClean="0">
                <a:solidFill>
                  <a:schemeClr val="bg1"/>
                </a:solidFill>
              </a:rPr>
              <a:t>ccuracy</a:t>
            </a:r>
            <a:r>
              <a:rPr lang="en-IN" dirty="0" smtClean="0">
                <a:solidFill>
                  <a:schemeClr val="bg1"/>
                </a:solidFill>
              </a:rPr>
              <a:t> </a:t>
            </a:r>
            <a:r>
              <a:rPr lang="en-IN" dirty="0">
                <a:solidFill>
                  <a:schemeClr val="bg1"/>
                </a:solidFill>
              </a:rPr>
              <a:t>score 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8" name="Ellipse 7"/>
          <p:cNvSpPr/>
          <p:nvPr/>
        </p:nvSpPr>
        <p:spPr>
          <a:xfrm>
            <a:off x="9319650" y="3688080"/>
            <a:ext cx="1787801" cy="15316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The best model</a:t>
            </a:r>
            <a:endParaRPr lang="fr-FR" dirty="0"/>
          </a:p>
        </p:txBody>
      </p:sp>
      <p:sp>
        <p:nvSpPr>
          <p:cNvPr id="9" name="Triangle isocèle 8"/>
          <p:cNvSpPr/>
          <p:nvPr/>
        </p:nvSpPr>
        <p:spPr>
          <a:xfrm rot="5400000">
            <a:off x="2116553" y="4472941"/>
            <a:ext cx="658933" cy="25908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=""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=""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3" y="1417320"/>
            <a:ext cx="10420638" cy="445166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Flight Number vs. Launch Site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 smtClean="0"/>
              <a:t>CCAFS </a:t>
            </a:r>
            <a:r>
              <a:rPr lang="en-US" sz="2400" dirty="0"/>
              <a:t>SLC 40 is used more as a launch site so it has a lower success rate, but the other two sites have a higher success rate and a lower number of flights.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=""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973" y="1892618"/>
            <a:ext cx="10334625" cy="2066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1508760"/>
            <a:ext cx="10687961" cy="4372585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Payload vs. Launch Site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/>
              <a:t>The success rate appears to increase with a higher payload mass; With a mass less than </a:t>
            </a:r>
            <a:r>
              <a:rPr lang="en-US" sz="2400" dirty="0" smtClean="0"/>
              <a:t>6000 </a:t>
            </a:r>
            <a:r>
              <a:rPr lang="en-US" sz="2400" dirty="0"/>
              <a:t>kg, the KSC LC 39 A has a better success rate.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=""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6808" y="1877378"/>
            <a:ext cx="8489632" cy="2676525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=""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=""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1478279"/>
            <a:ext cx="10687961" cy="4693921"/>
          </a:xfrm>
          <a:prstGeom prst="rect">
            <a:avLst/>
          </a:prstGeom>
        </p:spPr>
        <p:txBody>
          <a:bodyPr>
            <a:normAutofit fontScale="40000" lnSpcReduction="2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3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3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bar chart for the success rate of each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285750" indent="-285750"/>
            <a:endParaRPr lang="en-IN" sz="2400" dirty="0" smtClean="0">
              <a:latin typeface="Abadi"/>
            </a:endParaRPr>
          </a:p>
          <a:p>
            <a:pPr marL="285750" indent="-285750"/>
            <a:endParaRPr lang="en-IN" sz="2900" dirty="0" smtClean="0">
              <a:latin typeface="Abadi"/>
            </a:endParaRPr>
          </a:p>
          <a:p>
            <a:pPr marL="285750" indent="-285750"/>
            <a:r>
              <a:rPr lang="en-IN" sz="3500" dirty="0" smtClean="0">
                <a:latin typeface="Abadi"/>
              </a:rPr>
              <a:t>The </a:t>
            </a:r>
            <a:r>
              <a:rPr lang="en-IN" sz="3500" dirty="0">
                <a:latin typeface="Abadi"/>
              </a:rPr>
              <a:t>Orbits ES-L1, GEO, HEO and SSO have Top average success rates</a:t>
            </a:r>
            <a:br>
              <a:rPr lang="en-IN" sz="3500" dirty="0">
                <a:latin typeface="Abadi"/>
              </a:rPr>
            </a:br>
            <a:endParaRPr lang="en-IN" sz="3500" dirty="0">
              <a:latin typeface="Abadi"/>
            </a:endParaRPr>
          </a:p>
          <a:p>
            <a:pPr marL="285750" indent="-285750"/>
            <a:r>
              <a:rPr lang="en-IN" sz="3500" dirty="0">
                <a:latin typeface="Abadi"/>
              </a:rPr>
              <a:t>GTO orbit has lowest average success rate</a:t>
            </a:r>
            <a:endParaRPr lang="en-US" sz="2300" dirty="0">
              <a:latin typeface="Abadi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=""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040" y="1691640"/>
            <a:ext cx="9921241" cy="35356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1447799"/>
            <a:ext cx="10687961" cy="497941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Flight number vs. Orbit type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285750" indent="-285750"/>
            <a:r>
              <a:rPr lang="en-IN" sz="2400" dirty="0" smtClean="0"/>
              <a:t>The</a:t>
            </a:r>
            <a:r>
              <a:rPr lang="en-IN" sz="1800" dirty="0" smtClean="0">
                <a:latin typeface="Abadi"/>
              </a:rPr>
              <a:t> </a:t>
            </a:r>
            <a:r>
              <a:rPr lang="en-IN" sz="1800" dirty="0">
                <a:latin typeface="Abadi"/>
              </a:rPr>
              <a:t>orbits VLEO, SSO, MEO and GEO have </a:t>
            </a:r>
            <a:r>
              <a:rPr lang="en-IN" sz="1800" dirty="0" smtClean="0">
                <a:latin typeface="Abadi"/>
              </a:rPr>
              <a:t>a high </a:t>
            </a:r>
            <a:r>
              <a:rPr lang="en-IN" sz="1800" dirty="0">
                <a:latin typeface="Abadi"/>
              </a:rPr>
              <a:t>success rates </a:t>
            </a:r>
            <a:r>
              <a:rPr lang="en-IN" sz="1800" dirty="0" smtClean="0">
                <a:latin typeface="Abadi"/>
              </a:rPr>
              <a:t> after 60 flight numbers</a:t>
            </a:r>
            <a:endParaRPr lang="en-IN" sz="1800" dirty="0">
              <a:latin typeface="Abadi"/>
            </a:endParaRPr>
          </a:p>
          <a:p>
            <a:pPr marL="285750" indent="-285750"/>
            <a:r>
              <a:rPr lang="en-IN" sz="1800" dirty="0">
                <a:latin typeface="Abadi"/>
              </a:rPr>
              <a:t>The orbits LEO, ISS, PO and GTO function better </a:t>
            </a:r>
            <a:r>
              <a:rPr lang="en-IN" sz="1800" dirty="0" smtClean="0">
                <a:latin typeface="Abadi"/>
              </a:rPr>
              <a:t>between 20 and 70 flight </a:t>
            </a:r>
            <a:r>
              <a:rPr lang="en-IN" sz="1800" dirty="0">
                <a:latin typeface="Abadi"/>
              </a:rPr>
              <a:t>number </a:t>
            </a:r>
            <a:endParaRPr lang="en-US" sz="1800" dirty="0"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285750" indent="-285750"/>
            <a:endParaRPr lang="en-IN" sz="2000" dirty="0" smtClean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=""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160" y="1981200"/>
            <a:ext cx="8732520" cy="2752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57400"/>
            <a:ext cx="9943709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payload vs. orbit type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r>
              <a:rPr lang="en-US" sz="2400" dirty="0">
                <a:solidFill>
                  <a:schemeClr val="accent5">
                    <a:lumMod val="50000"/>
                  </a:schemeClr>
                </a:solidFill>
                <a:latin typeface="ibm-plex-sans"/>
              </a:rPr>
              <a:t>T</a:t>
            </a:r>
            <a:r>
              <a:rPr lang="en-US" sz="2400" dirty="0" smtClean="0">
                <a:solidFill>
                  <a:schemeClr val="accent5">
                    <a:lumMod val="50000"/>
                  </a:schemeClr>
                </a:solidFill>
                <a:latin typeface="ibm-plex-sans"/>
              </a:rPr>
              <a:t>he </a:t>
            </a:r>
            <a:r>
              <a:rPr lang="en-US" sz="2400" dirty="0">
                <a:solidFill>
                  <a:schemeClr val="accent5">
                    <a:lumMod val="50000"/>
                  </a:schemeClr>
                </a:solidFill>
                <a:latin typeface="ibm-plex-sans"/>
              </a:rPr>
              <a:t>Heavy payloads have a negative influence on </a:t>
            </a:r>
            <a:r>
              <a:rPr lang="en-US" sz="2400" dirty="0" smtClean="0">
                <a:solidFill>
                  <a:schemeClr val="accent5">
                    <a:lumMod val="50000"/>
                  </a:schemeClr>
                </a:solidFill>
                <a:latin typeface="ibm-plex-sans"/>
              </a:rPr>
              <a:t>orbits .</a:t>
            </a:r>
            <a:endParaRPr lang="en-IN" sz="240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=""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361" y="2592705"/>
            <a:ext cx="8717280" cy="2495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1432560"/>
            <a:ext cx="10515600" cy="4593013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 chart of yearly average success rate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/>
              <a:t>T</a:t>
            </a:r>
            <a:r>
              <a:rPr lang="en-US" sz="2400" dirty="0" smtClean="0"/>
              <a:t>he </a:t>
            </a:r>
            <a:r>
              <a:rPr lang="en-US" sz="2400" dirty="0" err="1"/>
              <a:t>sucess</a:t>
            </a:r>
            <a:r>
              <a:rPr lang="en-US" sz="2400" dirty="0"/>
              <a:t> rate since 2013 kept increasing till 2020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=""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3959" y="1783080"/>
            <a:ext cx="10081651" cy="33985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the names of the unique launch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sites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 smtClean="0"/>
              <a:t>select </a:t>
            </a:r>
            <a:r>
              <a:rPr lang="en-US" sz="1800" dirty="0"/>
              <a:t>Unique </a:t>
            </a:r>
            <a:r>
              <a:rPr lang="en-US" sz="1800" dirty="0" err="1" smtClean="0"/>
              <a:t>launch_site</a:t>
            </a:r>
            <a:r>
              <a:rPr lang="en-US" sz="1800" dirty="0" smtClean="0"/>
              <a:t>  </a:t>
            </a:r>
            <a:r>
              <a:rPr lang="en-US" sz="1800" b="1" dirty="0"/>
              <a:t>from</a:t>
            </a:r>
            <a:r>
              <a:rPr lang="en-US" sz="1800" dirty="0"/>
              <a:t> </a:t>
            </a:r>
            <a:r>
              <a:rPr lang="en-US" sz="1800" b="1" dirty="0"/>
              <a:t>SPACEXTBL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query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result with a short explanation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here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find the unique names of All launch sites from table </a:t>
            </a:r>
            <a:r>
              <a:rPr lang="en-US" sz="18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spacextbl</a:t>
            </a:r>
            <a:endParaRPr lang="en-US" sz="18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	</a:t>
            </a: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	</a:t>
            </a: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=""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9013" y="3791903"/>
            <a:ext cx="2395188" cy="27460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475105"/>
            <a:ext cx="10827630" cy="4351338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5 records where launch sites begin with `CCA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`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 smtClean="0"/>
              <a:t>select </a:t>
            </a:r>
            <a:r>
              <a:rPr lang="en-US" sz="1800" dirty="0"/>
              <a:t>*</a:t>
            </a:r>
            <a:r>
              <a:rPr lang="en-US" sz="1800" dirty="0"/>
              <a:t> </a:t>
            </a:r>
            <a:r>
              <a:rPr lang="en-US" sz="1800" b="1" dirty="0"/>
              <a:t>from</a:t>
            </a:r>
            <a:r>
              <a:rPr lang="en-US" sz="1800" dirty="0"/>
              <a:t> </a:t>
            </a:r>
            <a:r>
              <a:rPr lang="en-US" sz="1800" b="1" dirty="0"/>
              <a:t>SPACEXTBL</a:t>
            </a:r>
            <a:r>
              <a:rPr lang="en-US" sz="1800" dirty="0"/>
              <a:t> where </a:t>
            </a:r>
            <a:r>
              <a:rPr lang="en-US" sz="1800" dirty="0" smtClean="0"/>
              <a:t> </a:t>
            </a:r>
            <a:r>
              <a:rPr lang="en-US" sz="1800" dirty="0" err="1" smtClean="0"/>
              <a:t>launch_site</a:t>
            </a:r>
            <a:r>
              <a:rPr lang="en-US" sz="1800" dirty="0" smtClean="0"/>
              <a:t>  </a:t>
            </a:r>
            <a:r>
              <a:rPr lang="en-US" sz="1800" dirty="0"/>
              <a:t>like </a:t>
            </a:r>
            <a:r>
              <a:rPr lang="en-US" sz="1800" dirty="0"/>
              <a:t>'CCA%'</a:t>
            </a:r>
            <a:r>
              <a:rPr lang="en-US" sz="1800" dirty="0"/>
              <a:t> limit </a:t>
            </a:r>
            <a:r>
              <a:rPr lang="en-US" sz="1800" dirty="0"/>
              <a:t>5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your query result with a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short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explanation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here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Display five records from table </a:t>
            </a:r>
            <a:r>
              <a:rPr lang="en-US" sz="2400" b="1" dirty="0"/>
              <a:t>SPACEXTBL</a:t>
            </a:r>
            <a:r>
              <a:rPr lang="en-US" sz="2400" dirty="0"/>
              <a:t> </a:t>
            </a:r>
            <a:r>
              <a:rPr lang="en-US" sz="2400" dirty="0" smtClean="0"/>
              <a:t> for  only the launch sites begin with ‘CCA’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=""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3998" y="2921318"/>
            <a:ext cx="7667625" cy="2143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payload carried by boosters from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NASA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2000" dirty="0"/>
              <a:t>select </a:t>
            </a:r>
            <a:r>
              <a:rPr lang="en-US" sz="2000" dirty="0"/>
              <a:t>sum</a:t>
            </a:r>
            <a:r>
              <a:rPr lang="en-US" sz="2000" dirty="0"/>
              <a:t>(</a:t>
            </a:r>
            <a:r>
              <a:rPr lang="en-US" sz="2000" dirty="0" err="1"/>
              <a:t>payload_mass__kg</a:t>
            </a:r>
            <a:r>
              <a:rPr lang="en-US" sz="2000" dirty="0"/>
              <a:t>_)</a:t>
            </a:r>
            <a:r>
              <a:rPr lang="en-US" sz="2000" b="1" dirty="0"/>
              <a:t>as</a:t>
            </a:r>
            <a:r>
              <a:rPr lang="en-US" sz="2000" dirty="0"/>
              <a:t> Total </a:t>
            </a:r>
            <a:r>
              <a:rPr lang="en-US" sz="2000" b="1" dirty="0"/>
              <a:t>from</a:t>
            </a:r>
            <a:r>
              <a:rPr lang="en-US" sz="2000" dirty="0"/>
              <a:t> </a:t>
            </a:r>
            <a:r>
              <a:rPr lang="en-US" sz="2000" b="1" dirty="0"/>
              <a:t>SPACEXTBL</a:t>
            </a:r>
            <a:r>
              <a:rPr lang="en-US" sz="2000" dirty="0"/>
              <a:t> where customer like </a:t>
            </a:r>
            <a:r>
              <a:rPr lang="en-US" sz="2000" dirty="0"/>
              <a:t>'NASA (CRS)'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explanation</a:t>
            </a:r>
          </a:p>
          <a:p>
            <a:pPr marL="685800" lvl="2">
              <a:lnSpc>
                <a:spcPct val="100000"/>
              </a:lnSpc>
              <a:spcBef>
                <a:spcPts val="1400"/>
              </a:spcBef>
            </a:pPr>
            <a:r>
              <a:rPr lang="en-US" dirty="0" smtClean="0">
                <a:solidFill>
                  <a:schemeClr val="accent5">
                    <a:lumMod val="50000"/>
                  </a:schemeClr>
                </a:solidFill>
              </a:rPr>
              <a:t>Display the total of 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payload mass from </a:t>
            </a:r>
            <a:r>
              <a:rPr lang="en-US" dirty="0" smtClean="0">
                <a:solidFill>
                  <a:schemeClr val="accent5">
                    <a:lumMod val="50000"/>
                  </a:schemeClr>
                </a:solidFill>
              </a:rPr>
              <a:t>SPACEXTBL  Table just for </a:t>
            </a:r>
          </a:p>
          <a:p>
            <a:pPr marL="457200" lvl="2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	</a:t>
            </a:r>
            <a:r>
              <a:rPr lang="en-US" dirty="0" smtClean="0">
                <a:solidFill>
                  <a:schemeClr val="accent5">
                    <a:lumMod val="50000"/>
                  </a:schemeClr>
                </a:solidFill>
              </a:rPr>
              <a:t>NASA (CRS) Customer. </a:t>
            </a:r>
            <a:endParaRPr lang="en-US" sz="14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=""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5673" y="3222308"/>
            <a:ext cx="1864995" cy="21487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10687962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average payload mass carried by booster version F9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v1.1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2000" dirty="0"/>
              <a:t>select </a:t>
            </a:r>
            <a:r>
              <a:rPr lang="en-US" sz="2000" dirty="0" err="1"/>
              <a:t>avg</a:t>
            </a:r>
            <a:r>
              <a:rPr lang="en-US" sz="2000" dirty="0"/>
              <a:t>(</a:t>
            </a:r>
            <a:r>
              <a:rPr lang="en-US" sz="2000" dirty="0" err="1"/>
              <a:t>payload_mass__kg</a:t>
            </a:r>
            <a:r>
              <a:rPr lang="en-US" sz="2000" dirty="0"/>
              <a:t>_)</a:t>
            </a:r>
            <a:r>
              <a:rPr lang="en-US" sz="2000" b="1" dirty="0"/>
              <a:t>as</a:t>
            </a:r>
            <a:r>
              <a:rPr lang="en-US" sz="2000" dirty="0"/>
              <a:t> </a:t>
            </a:r>
            <a:r>
              <a:rPr lang="en-US" sz="2000" dirty="0" err="1"/>
              <a:t>averge</a:t>
            </a:r>
            <a:r>
              <a:rPr lang="en-US" sz="2000" dirty="0"/>
              <a:t> </a:t>
            </a:r>
            <a:r>
              <a:rPr lang="en-US" sz="2000" dirty="0" smtClean="0"/>
              <a:t> </a:t>
            </a:r>
            <a:r>
              <a:rPr lang="en-US" sz="2000" b="1" dirty="0" smtClean="0"/>
              <a:t>from</a:t>
            </a:r>
            <a:r>
              <a:rPr lang="en-US" sz="2000" dirty="0" smtClean="0"/>
              <a:t> </a:t>
            </a:r>
            <a:r>
              <a:rPr lang="en-US" sz="2000" b="1" dirty="0"/>
              <a:t>SPACEXTBL</a:t>
            </a:r>
            <a:r>
              <a:rPr lang="en-US" sz="2000" dirty="0"/>
              <a:t> where </a:t>
            </a:r>
            <a:r>
              <a:rPr lang="en-US" sz="2000" dirty="0" err="1"/>
              <a:t>booster_version</a:t>
            </a:r>
            <a:r>
              <a:rPr lang="en-US" sz="2000" dirty="0"/>
              <a:t> </a:t>
            </a:r>
            <a:r>
              <a:rPr lang="en-US" sz="2000" dirty="0" smtClean="0"/>
              <a:t> like </a:t>
            </a:r>
            <a:r>
              <a:rPr lang="en-US" sz="2000" dirty="0"/>
              <a:t>'F9 v1.1'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explanation</a:t>
            </a:r>
            <a:endParaRPr lang="en-US" sz="14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calculate the </a:t>
            </a:r>
            <a:r>
              <a:rPr lang="en-US" sz="18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averge</a:t>
            </a: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payload Mass kg from </a:t>
            </a:r>
            <a:r>
              <a:rPr lang="en-US" sz="1800" b="1" dirty="0"/>
              <a:t>SPACEXTBL</a:t>
            </a:r>
            <a:r>
              <a:rPr lang="en-US" sz="1800" dirty="0"/>
              <a:t> </a:t>
            </a:r>
            <a:r>
              <a:rPr lang="en-US" sz="1800" dirty="0" smtClean="0"/>
              <a:t>Table  for </a:t>
            </a:r>
            <a:endParaRPr lang="en-US" sz="14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457200" lvl="1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4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Booster version F9v11</a:t>
            </a:r>
            <a:endParaRPr lang="en-US" sz="1800" dirty="0" smtClean="0"/>
          </a:p>
        </p:txBody>
      </p:sp>
      <p:sp>
        <p:nvSpPr>
          <p:cNvPr id="3" name="Title 1">
            <a:extLst>
              <a:ext uri="{FF2B5EF4-FFF2-40B4-BE49-F238E27FC236}">
                <a16:creationId xmlns=""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6360" y="2906078"/>
            <a:ext cx="1569720" cy="13154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 the dates of the first successful landing outcome on ground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pad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explanation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use function min() to define the first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successful </a:t>
            </a: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</a:t>
            </a:r>
          </a:p>
          <a:p>
            <a:pPr marL="457200" lvl="1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outcome on ground </a:t>
            </a: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pad from SPACEXTBL Table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8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=""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3513" y="2274567"/>
            <a:ext cx="8589645" cy="5013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1396" y="2821628"/>
            <a:ext cx="2045137" cy="1460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10111350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boosters which have successfully landed on drone ship and had payload mass greater than 4000 but less than 6000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explanation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select the booster version from SPACEXTBL Table with </a:t>
            </a:r>
          </a:p>
          <a:p>
            <a:pPr marL="457200" lvl="1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two conditions : 1. </a:t>
            </a:r>
            <a:r>
              <a:rPr lang="en-US" sz="1800" dirty="0">
                <a:solidFill>
                  <a:srgbClr val="0B49CB"/>
                </a:solidFill>
                <a:latin typeface="Abadi"/>
              </a:rPr>
              <a:t>Successful Drone Ship Landing </a:t>
            </a:r>
            <a:endParaRPr lang="en-US" sz="1800" dirty="0" smtClean="0">
              <a:solidFill>
                <a:srgbClr val="0B49CB"/>
              </a:solidFill>
              <a:latin typeface="Abadi"/>
            </a:endParaRPr>
          </a:p>
          <a:p>
            <a:pPr marL="457200" lvl="1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dirty="0">
                <a:solidFill>
                  <a:srgbClr val="0B49CB"/>
                </a:solidFill>
                <a:latin typeface="Abadi"/>
              </a:rPr>
              <a:t>	</a:t>
            </a:r>
            <a:r>
              <a:rPr lang="en-US" sz="1800" dirty="0" smtClean="0">
                <a:solidFill>
                  <a:srgbClr val="0B49CB"/>
                </a:solidFill>
                <a:latin typeface="Abadi"/>
              </a:rPr>
              <a:t>	    </a:t>
            </a:r>
            <a:r>
              <a:rPr lang="en-US" sz="1800" dirty="0">
                <a:latin typeface="Abadi"/>
              </a:rPr>
              <a:t>2</a:t>
            </a:r>
            <a:r>
              <a:rPr lang="en-US" sz="1800" dirty="0">
                <a:solidFill>
                  <a:srgbClr val="0B49CB"/>
                </a:solidFill>
                <a:latin typeface="Abadi"/>
              </a:rPr>
              <a:t>. Payload between 4000 and 6000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=""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097" y="2659380"/>
            <a:ext cx="9853263" cy="2930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4772" y="2952414"/>
            <a:ext cx="2166588" cy="25953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=""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1584960"/>
            <a:ext cx="10326708" cy="4191000"/>
          </a:xfrm>
          <a:prstGeom prst="rect">
            <a:avLst/>
          </a:prstGeom>
        </p:spPr>
        <p:txBody>
          <a:bodyPr lIns="91440" tIns="45720" rIns="91440" bIns="45720" anchor="t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badi" panose="020B0604020104020204" pitchFamily="34" charset="0"/>
              </a:rPr>
              <a:t>We 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Abadi" panose="020B0604020104020204" pitchFamily="34" charset="0"/>
              </a:rPr>
              <a:t>will determine if the first stage will </a:t>
            </a:r>
            <a:r>
              <a:rPr lang="en-US" sz="2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badi" panose="020B0604020104020204" pitchFamily="34" charset="0"/>
              </a:rPr>
              <a:t>land  and we will determine 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Abadi" panose="020B0604020104020204" pitchFamily="34" charset="0"/>
              </a:rPr>
              <a:t>the cost of a </a:t>
            </a:r>
            <a:r>
              <a:rPr lang="en-US" sz="2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badi" panose="020B0604020104020204" pitchFamily="34" charset="0"/>
              </a:rPr>
              <a:t>launch :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badi" panose="020B0604020104020204" pitchFamily="34" charset="0"/>
              </a:rPr>
              <a:t>We 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Abadi" panose="020B0604020104020204" pitchFamily="34" charset="0"/>
              </a:rPr>
              <a:t>use data analysis tools </a:t>
            </a:r>
            <a:r>
              <a:rPr lang="en-US" sz="2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badi" panose="020B0604020104020204" pitchFamily="34" charset="0"/>
              </a:rPr>
              <a:t>(</a:t>
            </a:r>
            <a:r>
              <a:rPr lang="fr-FR" sz="2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badi"/>
              </a:rPr>
              <a:t>RESTfulAPI</a:t>
            </a:r>
            <a:r>
              <a:rPr lang="en-US" sz="2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badi" panose="020B0604020104020204" pitchFamily="34" charset="0"/>
              </a:rPr>
              <a:t>,web scraping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Abadi" panose="020B0604020104020204" pitchFamily="34" charset="0"/>
              </a:rPr>
              <a:t>...) to load a dataset, clean it, and find out interesting insights from it</a:t>
            </a:r>
            <a:r>
              <a:rPr lang="en-US" sz="2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badi" panose="020B0604020104020204" pitchFamily="34" charset="0"/>
              </a:rPr>
              <a:t>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Abadi"/>
              </a:rPr>
              <a:t>G</a:t>
            </a:r>
            <a:r>
              <a:rPr lang="en-US" sz="2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badi"/>
              </a:rPr>
              <a:t>uide 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Abadi"/>
              </a:rPr>
              <a:t>the modeling process by using data visualization </a:t>
            </a:r>
            <a:r>
              <a:rPr lang="en-US" sz="2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badi"/>
              </a:rPr>
              <a:t>skills (SQL,FOLIUM,</a:t>
            </a:r>
            <a:r>
              <a:rPr lang="fr-FR" sz="2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badi"/>
              </a:rPr>
              <a:t>Plotly</a:t>
            </a:r>
            <a:r>
              <a:rPr lang="fr-FR" sz="2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badi"/>
              </a:rPr>
              <a:t> </a:t>
            </a:r>
            <a:r>
              <a:rPr lang="fr-FR" sz="2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badi"/>
              </a:rPr>
              <a:t>Dash</a:t>
            </a:r>
            <a:r>
              <a:rPr lang="en-US" sz="2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badi"/>
              </a:rPr>
              <a:t>…) 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Abadi"/>
              </a:rPr>
              <a:t>to visualize data and extract meaningful </a:t>
            </a:r>
            <a:r>
              <a:rPr lang="en-US" sz="2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badi"/>
              </a:rPr>
              <a:t>models.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Abadi"/>
              </a:rPr>
              <a:t>As a result of all the above stages</a:t>
            </a:r>
            <a:r>
              <a:rPr lang="en-US" sz="2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badi"/>
              </a:rPr>
              <a:t>, we 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Abadi"/>
              </a:rPr>
              <a:t>found that the success of the first stage of the landing was linked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Abadi"/>
              </a:rPr>
              <a:t>the mass of the lower payload, the orbit of the launch concerned, the booster version...,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Abadi"/>
              </a:rPr>
              <a:t>In addition, we analyzed several predictive models to facilitate machine learning and we found that while several models such as logistic regression, SVM and KNN provide  a best precision .</a:t>
            </a:r>
            <a:endParaRPr lang="en-US" sz="2200" dirty="0" smtClean="0">
              <a:solidFill>
                <a:schemeClr val="tx1">
                  <a:lumMod val="75000"/>
                  <a:lumOff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 smtClean="0">
              <a:solidFill>
                <a:schemeClr val="tx1">
                  <a:lumMod val="75000"/>
                  <a:lumOff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=""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493520"/>
            <a:ext cx="10687962" cy="4683443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number of successful and failure mission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outcomes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	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explanation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observe the number of successful mission outcomes </a:t>
            </a:r>
          </a:p>
          <a:p>
            <a:pPr marL="457200" lvl="1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	is 99 and failure is 1 from SPACEXTBL Table 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=""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608" y="1992153"/>
            <a:ext cx="11805392" cy="338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2152" y="3535680"/>
            <a:ext cx="4222750" cy="20269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10919070" cy="4601586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 which have carried the maximum payload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mass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explanation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obtain list of the booster version from SPACEXTBL table with the Max Payload</a:t>
            </a:r>
            <a:endParaRPr lang="en-US" sz="18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=""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056" y="2369819"/>
            <a:ext cx="9608429" cy="3733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6485" y="2556509"/>
            <a:ext cx="1309126" cy="40666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1111739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query result with a short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explanation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	we have just two launch records in 2015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=""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672" y="2560321"/>
            <a:ext cx="1083073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6160" y="3429000"/>
            <a:ext cx="4511242" cy="10058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explanation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use rank function to order the count of landing outcomes between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Two dates.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=""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011" y="2927032"/>
            <a:ext cx="9640252" cy="466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5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8198" y="4655820"/>
            <a:ext cx="3540442" cy="12196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371600"/>
            <a:ext cx="10515601" cy="4805363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 smtClean="0"/>
              <a:t>The map </a:t>
            </a:r>
            <a:r>
              <a:rPr lang="en-US" sz="2400" dirty="0"/>
              <a:t>with </a:t>
            </a:r>
            <a:r>
              <a:rPr lang="en-US" sz="2400" dirty="0" smtClean="0"/>
              <a:t>all launch </a:t>
            </a:r>
            <a:r>
              <a:rPr lang="en-US" sz="2400" dirty="0"/>
              <a:t>sites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screenshot :</a:t>
            </a:r>
          </a:p>
          <a:p>
            <a:pPr marL="0" indent="0">
              <a:buNone/>
            </a:pPr>
            <a:r>
              <a:rPr lang="en-US" sz="2400" dirty="0" smtClean="0"/>
              <a:t>	we can </a:t>
            </a:r>
            <a:r>
              <a:rPr lang="en-US" sz="2400" dirty="0"/>
              <a:t>explore the map by zoom-in/out the marked areas , and try </a:t>
            </a:r>
            <a:r>
              <a:rPr lang="en-US" sz="2400" dirty="0" smtClean="0"/>
              <a:t>to observe all proximities(coast…)</a:t>
            </a:r>
            <a:endParaRPr lang="en-US" sz="2400" dirty="0"/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ctr"/>
            <a:r>
              <a:rPr lang="en-US" dirty="0" smtClean="0">
                <a:latin typeface="Abadi"/>
              </a:rPr>
              <a:t>The </a:t>
            </a:r>
            <a:r>
              <a:rPr lang="en-US" dirty="0">
                <a:latin typeface="Abadi"/>
              </a:rPr>
              <a:t>map with all launch </a:t>
            </a:r>
            <a:r>
              <a:rPr lang="en-US" dirty="0" smtClean="0">
                <a:latin typeface="Abadi"/>
              </a:rPr>
              <a:t>sites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8698" y="1767840"/>
            <a:ext cx="8658225" cy="22555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417320"/>
            <a:ext cx="10687962" cy="4759643"/>
          </a:xfrm>
          <a:prstGeom prst="rect">
            <a:avLst/>
          </a:prstGeom>
        </p:spPr>
        <p:txBody>
          <a:bodyPr lIns="91440" tIns="45720" rIns="91440" bIns="45720" anchor="t">
            <a:normAutofit lnSpcReduction="10000"/>
          </a:bodyPr>
          <a:lstStyle/>
          <a:p>
            <a:r>
              <a:rPr lang="en-US" sz="2400" b="1" dirty="0" smtClean="0"/>
              <a:t>Mark </a:t>
            </a:r>
            <a:r>
              <a:rPr lang="en-US" sz="2400" b="1" dirty="0"/>
              <a:t>the success/failed launches for each site on the map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/>
              <a:t>From the color-labeled markers in marker clusters, </a:t>
            </a:r>
            <a:r>
              <a:rPr lang="en-US" sz="2400" dirty="0" smtClean="0"/>
              <a:t>we be </a:t>
            </a:r>
            <a:r>
              <a:rPr lang="en-US" sz="2400" dirty="0"/>
              <a:t>able to easily identify which launch sites have relatively high success </a:t>
            </a:r>
            <a:r>
              <a:rPr lang="en-US" sz="2400" dirty="0" smtClean="0"/>
              <a:t>rates.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=""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609600" y="411480"/>
            <a:ext cx="11018520" cy="67621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sz="3600" dirty="0" smtClean="0">
                <a:latin typeface="Abadi"/>
              </a:rPr>
              <a:t>The </a:t>
            </a:r>
            <a:r>
              <a:rPr lang="en-US" sz="3600" dirty="0">
                <a:latin typeface="Abadi"/>
              </a:rPr>
              <a:t>success/failed launches for each site on the </a:t>
            </a:r>
            <a:r>
              <a:rPr lang="en-US" sz="3600" dirty="0" smtClean="0">
                <a:latin typeface="Abadi"/>
              </a:rPr>
              <a:t>map</a:t>
            </a:r>
            <a:endParaRPr lang="en-US" sz="3600" dirty="0">
              <a:latin typeface="Abadi"/>
            </a:endParaRP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011" y="1844040"/>
            <a:ext cx="6895709" cy="26787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9080" y="1844040"/>
            <a:ext cx="4142812" cy="2543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87680" y="1371600"/>
            <a:ext cx="11414760" cy="4633913"/>
          </a:xfrm>
          <a:prstGeom prst="rect">
            <a:avLst/>
          </a:prstGeom>
        </p:spPr>
        <p:txBody>
          <a:bodyPr lIns="91440" tIns="45720" rIns="91440" bIns="45720" anchor="t"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important element is the possibility to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 determinate the proximities for each launch sites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=""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487680" y="538650"/>
            <a:ext cx="1141476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sz="3600" dirty="0" smtClean="0">
                <a:latin typeface="Abadi"/>
              </a:rPr>
              <a:t>the </a:t>
            </a:r>
            <a:r>
              <a:rPr lang="en-US" sz="3600" dirty="0">
                <a:latin typeface="Abadi"/>
              </a:rPr>
              <a:t>distances between a launch site to its </a:t>
            </a:r>
            <a:r>
              <a:rPr lang="en-US" sz="3600" dirty="0" smtClean="0">
                <a:latin typeface="Abadi"/>
              </a:rPr>
              <a:t>proximities</a:t>
            </a:r>
            <a:endParaRPr lang="en-US" sz="3600" dirty="0">
              <a:latin typeface="Abadi"/>
            </a:endParaRP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8280" y="1371600"/>
            <a:ext cx="8227092" cy="3343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285819"/>
            <a:ext cx="10687962" cy="489114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important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element is showing the total launch success for all launch sites and we can order all sites via pie char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=""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en-US" dirty="0" smtClean="0">
                <a:solidFill>
                  <a:srgbClr val="0B49CB"/>
                </a:solidFill>
                <a:latin typeface="Abadi"/>
              </a:rPr>
              <a:t>Launch 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success count for all sites 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010" y="1285819"/>
            <a:ext cx="10687962" cy="35300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=""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=""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6" y="1972762"/>
            <a:ext cx="10399485" cy="35041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u="sng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</a:t>
            </a:r>
            <a:r>
              <a:rPr lang="en-US" sz="2200" u="sng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context :</a:t>
            </a:r>
          </a:p>
          <a:p>
            <a:pPr marL="0" indent="0">
              <a:lnSpc>
                <a:spcPct val="16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	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badi"/>
              </a:rPr>
              <a:t>A Space Y company wants to know the costs and information needed to bid </a:t>
            </a: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badi"/>
              </a:rPr>
              <a:t>	against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badi"/>
              </a:rPr>
              <a:t>SpaceX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badi"/>
              </a:rPr>
              <a:t> for a rocket launch by studying data from a company Space X</a:t>
            </a: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badi"/>
              </a:rPr>
              <a:t>.</a:t>
            </a:r>
          </a:p>
          <a:p>
            <a:pPr>
              <a:spcBef>
                <a:spcPts val="1400"/>
              </a:spcBef>
            </a:pPr>
            <a:r>
              <a:rPr lang="en-US" sz="2200" u="sng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</a:t>
            </a:r>
            <a:r>
              <a:rPr lang="en-US" sz="2200" u="sng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want to find </a:t>
            </a:r>
            <a:r>
              <a:rPr lang="en-US" sz="2200" u="sng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answers : </a:t>
            </a:r>
          </a:p>
          <a:p>
            <a:pPr marL="914400" lvl="2" indent="0">
              <a:spcBef>
                <a:spcPts val="1400"/>
              </a:spcBef>
              <a:buNone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badi"/>
              </a:rPr>
              <a:t>Impact of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badi"/>
              </a:rPr>
              <a:t>dependants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badi"/>
              </a:rPr>
              <a:t> variables (payload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badi"/>
              </a:rPr>
              <a:t>mass,Site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badi"/>
              </a:rPr>
              <a:t>...) on the success of first stage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badi"/>
              </a:rPr>
              <a:t>landing.</a:t>
            </a:r>
          </a:p>
          <a:p>
            <a:pPr marL="914400" lvl="2" indent="0">
              <a:spcBef>
                <a:spcPts val="1400"/>
              </a:spcBef>
              <a:buNone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badi"/>
              </a:rPr>
              <a:t>Predict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badi"/>
              </a:rPr>
              <a:t>the success rate of any future launch’s first stage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badi"/>
              </a:rPr>
              <a:t>landing.</a:t>
            </a:r>
            <a:r>
              <a:rPr lang="en-US" sz="1400" dirty="0">
                <a:solidFill>
                  <a:schemeClr val="accent5">
                    <a:lumMod val="50000"/>
                  </a:schemeClr>
                </a:solidFill>
              </a:rPr>
              <a:t/>
            </a:r>
            <a:br>
              <a:rPr lang="en-US" sz="1400" dirty="0">
                <a:solidFill>
                  <a:schemeClr val="accent5">
                    <a:lumMod val="50000"/>
                  </a:schemeClr>
                </a:solidFill>
              </a:rPr>
            </a:br>
            <a:endParaRPr lang="en-US" sz="14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1609725"/>
            <a:ext cx="10551583" cy="45672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important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element is the possibility to observe in real time by showing the Success and Failed launch for a specific Site.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=""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 smtClean="0">
                <a:solidFill>
                  <a:srgbClr val="0B49CB"/>
                </a:solidFill>
                <a:latin typeface="Abadi"/>
              </a:rPr>
              <a:t>Success and Failed launch for a specific site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560" y="1609725"/>
            <a:ext cx="10234051" cy="3638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414662" cy="4351338"/>
          </a:xfrm>
          <a:prstGeom prst="rect">
            <a:avLst/>
          </a:prstGeom>
        </p:spPr>
        <p:txBody>
          <a:bodyPr lIns="91440" tIns="45720" rIns="91440" bIns="45720" anchor="t">
            <a:normAutofit lnSpcReduction="10000"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screenshots of Payload vs. Launch Outcome scatter plot for all sites, with different payload selected in the range slider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booster version FT has the largest success rate.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=""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 smtClean="0">
                <a:solidFill>
                  <a:srgbClr val="0B49CB"/>
                </a:solidFill>
                <a:latin typeface="Abadi"/>
              </a:rPr>
              <a:t>Correlation between Payload and Success for all Sites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011" y="1581785"/>
            <a:ext cx="11437615" cy="3508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1508760"/>
            <a:ext cx="10515601" cy="438494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the built model accuracy for all built classification models, in a bar chart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which model has the highest classification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accuracy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Based on the Bar char We have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three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highest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classification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accuracy (LR,SVM,KNN)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with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score =0.83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=""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1" y="2414588"/>
            <a:ext cx="5791199" cy="2028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396240" y="2057400"/>
            <a:ext cx="10889371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confusion matrix of the best performing model with an explanation </a:t>
            </a: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000" dirty="0">
                <a:solidFill>
                  <a:schemeClr val="accent5">
                    <a:lumMod val="50000"/>
                  </a:schemeClr>
                </a:solidFill>
              </a:rPr>
              <a:t>The confusion </a:t>
            </a:r>
            <a:r>
              <a:rPr lang="en-US" sz="2000" dirty="0" smtClean="0">
                <a:solidFill>
                  <a:schemeClr val="accent5">
                    <a:lumMod val="50000"/>
                  </a:schemeClr>
                </a:solidFill>
              </a:rPr>
              <a:t>matrix  </a:t>
            </a:r>
            <a:r>
              <a:rPr lang="en-US" sz="2000" dirty="0">
                <a:solidFill>
                  <a:schemeClr val="accent5">
                    <a:lumMod val="50000"/>
                  </a:schemeClr>
                </a:solidFill>
              </a:rPr>
              <a:t>for the </a:t>
            </a:r>
            <a:r>
              <a:rPr lang="en-US" sz="2000" dirty="0" smtClean="0">
                <a:solidFill>
                  <a:schemeClr val="accent5">
                    <a:lumMod val="50000"/>
                  </a:schemeClr>
                </a:solidFill>
              </a:rPr>
              <a:t> SVM ,KNN,LR models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000" dirty="0" smtClean="0">
                <a:solidFill>
                  <a:schemeClr val="accent5">
                    <a:lumMod val="50000"/>
                  </a:schemeClr>
                </a:solidFill>
              </a:rPr>
              <a:t>predicts </a:t>
            </a:r>
            <a:r>
              <a:rPr lang="en-US" sz="2000" dirty="0">
                <a:solidFill>
                  <a:schemeClr val="accent5">
                    <a:lumMod val="50000"/>
                  </a:schemeClr>
                </a:solidFill>
              </a:rPr>
              <a:t>all 12 True positive answers </a:t>
            </a:r>
            <a:r>
              <a:rPr lang="en-US" sz="2000" dirty="0" smtClean="0">
                <a:solidFill>
                  <a:schemeClr val="accent5">
                    <a:lumMod val="50000"/>
                  </a:schemeClr>
                </a:solidFill>
              </a:rPr>
              <a:t>for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000" dirty="0" smtClean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sz="2000" dirty="0">
                <a:solidFill>
                  <a:schemeClr val="accent5">
                    <a:lumMod val="50000"/>
                  </a:schemeClr>
                </a:solidFill>
              </a:rPr>
              <a:t>successful </a:t>
            </a:r>
            <a:r>
              <a:rPr lang="en-US" sz="2000" dirty="0" smtClean="0">
                <a:solidFill>
                  <a:schemeClr val="accent5">
                    <a:lumMod val="50000"/>
                  </a:schemeClr>
                </a:solidFill>
              </a:rPr>
              <a:t>landings.</a:t>
            </a:r>
          </a:p>
        </p:txBody>
      </p:sp>
      <p:sp>
        <p:nvSpPr>
          <p:cNvPr id="9" name="Title 1">
            <a:extLst>
              <a:ext uri="{FF2B5EF4-FFF2-40B4-BE49-F238E27FC236}">
                <a16:creationId xmlns=""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8574" y="2518093"/>
            <a:ext cx="4237037" cy="2643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=""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2278742"/>
            <a:ext cx="10515600" cy="2569029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400" dirty="0" smtClean="0"/>
              <a:t>	</a:t>
            </a:r>
            <a:r>
              <a:rPr lang="en-US" sz="2400" dirty="0" smtClean="0">
                <a:solidFill>
                  <a:srgbClr val="0B49CB"/>
                </a:solidFill>
                <a:latin typeface="Abadi"/>
              </a:rPr>
              <a:t>We </a:t>
            </a:r>
            <a:r>
              <a:rPr lang="en-US" sz="2400" dirty="0">
                <a:solidFill>
                  <a:srgbClr val="0B49CB"/>
                </a:solidFill>
                <a:latin typeface="Abadi"/>
              </a:rPr>
              <a:t>have achieved the objective presented at the beginning of this </a:t>
            </a:r>
            <a:r>
              <a:rPr lang="en-US" sz="2400" dirty="0" smtClean="0">
                <a:solidFill>
                  <a:srgbClr val="0B49CB"/>
                </a:solidFill>
                <a:latin typeface="Abadi"/>
              </a:rPr>
              <a:t>project, </a:t>
            </a:r>
            <a:r>
              <a:rPr lang="en-US" sz="2400" dirty="0">
                <a:solidFill>
                  <a:srgbClr val="0B49CB"/>
                </a:solidFill>
                <a:latin typeface="Abadi"/>
              </a:rPr>
              <a:t>the company </a:t>
            </a:r>
            <a:r>
              <a:rPr lang="en-US" sz="2400" dirty="0" err="1">
                <a:solidFill>
                  <a:srgbClr val="0B49CB"/>
                </a:solidFill>
                <a:latin typeface="Abadi"/>
              </a:rPr>
              <a:t>spaceY</a:t>
            </a:r>
            <a:r>
              <a:rPr lang="en-US" sz="2400" dirty="0">
                <a:solidFill>
                  <a:srgbClr val="0B49CB"/>
                </a:solidFill>
                <a:latin typeface="Abadi"/>
              </a:rPr>
              <a:t> can see in the results the strategy used by the company </a:t>
            </a:r>
            <a:r>
              <a:rPr lang="en-US" sz="2400" dirty="0" err="1">
                <a:solidFill>
                  <a:srgbClr val="0B49CB"/>
                </a:solidFill>
                <a:latin typeface="Abadi"/>
              </a:rPr>
              <a:t>S</a:t>
            </a:r>
            <a:r>
              <a:rPr lang="en-US" sz="2400" dirty="0" err="1" smtClean="0">
                <a:solidFill>
                  <a:srgbClr val="0B49CB"/>
                </a:solidFill>
                <a:latin typeface="Abadi"/>
              </a:rPr>
              <a:t>paceX</a:t>
            </a:r>
            <a:r>
              <a:rPr lang="en-US" sz="2400" dirty="0" smtClean="0">
                <a:solidFill>
                  <a:srgbClr val="0B49CB"/>
                </a:solidFill>
                <a:latin typeface="Abadi"/>
              </a:rPr>
              <a:t> </a:t>
            </a:r>
            <a:r>
              <a:rPr lang="en-US" sz="2400" dirty="0">
                <a:solidFill>
                  <a:srgbClr val="0B49CB"/>
                </a:solidFill>
                <a:latin typeface="Abadi"/>
              </a:rPr>
              <a:t>to make a successful investment in </a:t>
            </a:r>
            <a:r>
              <a:rPr lang="en-US" sz="2400" dirty="0" smtClean="0">
                <a:solidFill>
                  <a:srgbClr val="0B49CB"/>
                </a:solidFill>
                <a:latin typeface="Abadi"/>
              </a:rPr>
              <a:t>Space race.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400" dirty="0">
                <a:solidFill>
                  <a:srgbClr val="0B49CB"/>
                </a:solidFill>
                <a:latin typeface="Abadi"/>
              </a:rPr>
              <a:t>	</a:t>
            </a:r>
            <a:r>
              <a:rPr lang="en-US" sz="2400" dirty="0" smtClean="0">
                <a:solidFill>
                  <a:srgbClr val="0B49CB"/>
                </a:solidFill>
                <a:latin typeface="Abadi"/>
              </a:rPr>
              <a:t> </a:t>
            </a:r>
            <a:endParaRPr lang="en-US" sz="2400" dirty="0">
              <a:solidFill>
                <a:srgbClr val="0B49CB"/>
              </a:solidFill>
              <a:latin typeface="Abadi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=""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 smtClean="0">
                <a:solidFill>
                  <a:srgbClr val="0B49CB"/>
                </a:solidFill>
                <a:latin typeface="Abadi"/>
              </a:rPr>
              <a:t>Conclusion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=""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219200"/>
            <a:ext cx="10104817" cy="5573486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200" dirty="0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Data </a:t>
            </a:r>
            <a:r>
              <a:rPr lang="en-US" sz="72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was </a:t>
            </a:r>
            <a:r>
              <a:rPr lang="en-US" sz="7200" dirty="0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collected from </a:t>
            </a:r>
            <a:r>
              <a:rPr lang="en-US" sz="7200" dirty="0" err="1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APIspaceX</a:t>
            </a:r>
            <a:r>
              <a:rPr lang="en-US" sz="7200" dirty="0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  and from </a:t>
            </a:r>
            <a:r>
              <a:rPr lang="en-US" sz="72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W</a:t>
            </a:r>
            <a:r>
              <a:rPr lang="en-US" sz="7200" dirty="0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ikipedia by web scraping</a:t>
            </a:r>
            <a:r>
              <a:rPr lang="en-US" sz="72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 </a:t>
            </a:r>
            <a:r>
              <a:rPr lang="en-US" sz="7200" dirty="0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.</a:t>
            </a:r>
            <a:endParaRPr lang="en-US" sz="7200" dirty="0">
              <a:solidFill>
                <a:schemeClr val="bg2">
                  <a:lumMod val="50000"/>
                </a:schemeClr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200" dirty="0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Data </a:t>
            </a:r>
            <a:r>
              <a:rPr lang="en-US" sz="72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was </a:t>
            </a:r>
            <a:r>
              <a:rPr lang="en-US" sz="7200" dirty="0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processed by replacing messing value with mean value</a:t>
            </a:r>
            <a:endParaRPr lang="en-US" sz="7200" dirty="0">
              <a:solidFill>
                <a:schemeClr val="bg2">
                  <a:lumMod val="50000"/>
                </a:schemeClr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</a:t>
            </a:r>
            <a:r>
              <a:rPr lang="en-US" sz="80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SQL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200" dirty="0">
                <a:solidFill>
                  <a:schemeClr val="bg1">
                    <a:lumMod val="50000"/>
                  </a:schemeClr>
                </a:solidFill>
                <a:latin typeface="Abadi"/>
              </a:rPr>
              <a:t>U</a:t>
            </a:r>
            <a:r>
              <a:rPr lang="en-US" sz="7200" dirty="0" smtClean="0">
                <a:solidFill>
                  <a:schemeClr val="bg1">
                    <a:lumMod val="50000"/>
                  </a:schemeClr>
                </a:solidFill>
                <a:latin typeface="Abadi"/>
              </a:rPr>
              <a:t>​se </a:t>
            </a:r>
            <a:r>
              <a:rPr lang="en-US" sz="7200" dirty="0">
                <a:solidFill>
                  <a:schemeClr val="bg1">
                    <a:lumMod val="50000"/>
                  </a:schemeClr>
                </a:solidFill>
                <a:latin typeface="Abadi"/>
              </a:rPr>
              <a:t>SQL commands to filter, sort, &amp; summarize </a:t>
            </a:r>
            <a:r>
              <a:rPr lang="en-US" sz="7200" dirty="0" smtClean="0">
                <a:solidFill>
                  <a:schemeClr val="bg1">
                    <a:lumMod val="50000"/>
                  </a:schemeClr>
                </a:solidFill>
                <a:latin typeface="Abadi"/>
              </a:rPr>
              <a:t>data </a:t>
            </a:r>
            <a:r>
              <a:rPr lang="en-US" sz="7200" dirty="0">
                <a:solidFill>
                  <a:schemeClr val="bg1">
                    <a:lumMod val="50000"/>
                  </a:schemeClr>
                </a:solidFill>
                <a:latin typeface="Abadi"/>
              </a:rPr>
              <a:t> to visualize the data and extract meaningful patterns to guide the modeling </a:t>
            </a:r>
            <a:r>
              <a:rPr lang="en-US" sz="7200" dirty="0" smtClean="0">
                <a:solidFill>
                  <a:schemeClr val="bg1">
                    <a:lumMod val="50000"/>
                  </a:schemeClr>
                </a:solidFill>
                <a:latin typeface="Abadi"/>
              </a:rPr>
              <a:t>process.</a:t>
            </a:r>
            <a:endParaRPr lang="en-US" sz="7200" dirty="0">
              <a:solidFill>
                <a:schemeClr val="bg1">
                  <a:lumMod val="50000"/>
                </a:schemeClr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0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000" dirty="0" err="1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0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200" dirty="0">
                <a:solidFill>
                  <a:schemeClr val="bg1">
                    <a:lumMod val="50000"/>
                  </a:schemeClr>
                </a:solidFill>
                <a:latin typeface="Abadi"/>
              </a:rPr>
              <a:t>To visualize </a:t>
            </a:r>
            <a:r>
              <a:rPr lang="en-US" sz="7200" dirty="0" smtClean="0">
                <a:solidFill>
                  <a:schemeClr val="bg1">
                    <a:lumMod val="50000"/>
                  </a:schemeClr>
                </a:solidFill>
                <a:latin typeface="Abadi"/>
              </a:rPr>
              <a:t>and </a:t>
            </a:r>
            <a:r>
              <a:rPr lang="en-US" sz="7200" dirty="0">
                <a:solidFill>
                  <a:schemeClr val="bg1">
                    <a:lumMod val="50000"/>
                  </a:schemeClr>
                </a:solidFill>
                <a:latin typeface="Abadi"/>
              </a:rPr>
              <a:t>interpret </a:t>
            </a:r>
            <a:r>
              <a:rPr lang="en-US" sz="7200" dirty="0" smtClean="0">
                <a:solidFill>
                  <a:schemeClr val="bg1">
                    <a:lumMod val="50000"/>
                  </a:schemeClr>
                </a:solidFill>
                <a:latin typeface="Abadi"/>
              </a:rPr>
              <a:t>data in real-time.</a:t>
            </a:r>
            <a:endParaRPr lang="en-US" sz="7200" dirty="0" smtClean="0">
              <a:solidFill>
                <a:schemeClr val="bg1">
                  <a:lumMod val="50000"/>
                </a:schemeClr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0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</a:t>
            </a:r>
            <a:r>
              <a:rPr lang="en-US" sz="8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200" dirty="0">
                <a:solidFill>
                  <a:schemeClr val="bg1">
                    <a:lumMod val="50000"/>
                  </a:schemeClr>
                </a:solidFill>
              </a:rPr>
              <a:t>S</a:t>
            </a:r>
            <a:r>
              <a:rPr lang="en-US" sz="7200" dirty="0" smtClean="0">
                <a:solidFill>
                  <a:schemeClr val="bg1">
                    <a:lumMod val="50000"/>
                  </a:schemeClr>
                </a:solidFill>
              </a:rPr>
              <a:t>plit </a:t>
            </a:r>
            <a:r>
              <a:rPr lang="en-US" sz="7200" dirty="0">
                <a:solidFill>
                  <a:schemeClr val="bg1">
                    <a:lumMod val="50000"/>
                  </a:schemeClr>
                </a:solidFill>
              </a:rPr>
              <a:t>data into training data and test data to find the best </a:t>
            </a:r>
            <a:r>
              <a:rPr lang="en-US" sz="7200" dirty="0" err="1">
                <a:solidFill>
                  <a:schemeClr val="bg1">
                    <a:lumMod val="50000"/>
                  </a:schemeClr>
                </a:solidFill>
              </a:rPr>
              <a:t>Hyperparameter</a:t>
            </a:r>
            <a:r>
              <a:rPr lang="en-US" sz="7200" dirty="0">
                <a:solidFill>
                  <a:schemeClr val="bg1">
                    <a:lumMod val="50000"/>
                  </a:schemeClr>
                </a:solidFill>
              </a:rPr>
              <a:t> for SVM, </a:t>
            </a:r>
            <a:r>
              <a:rPr lang="en-US" sz="7200" dirty="0" smtClean="0">
                <a:solidFill>
                  <a:schemeClr val="bg1">
                    <a:lumMod val="50000"/>
                  </a:schemeClr>
                </a:solidFill>
              </a:rPr>
              <a:t>Class </a:t>
            </a:r>
            <a:r>
              <a:rPr lang="en-US" sz="7200" dirty="0">
                <a:solidFill>
                  <a:schemeClr val="bg1">
                    <a:lumMod val="50000"/>
                  </a:schemeClr>
                </a:solidFill>
              </a:rPr>
              <a:t>Trees, and Logistic Regression</a:t>
            </a:r>
            <a:endParaRPr lang="en-US" sz="7200" dirty="0">
              <a:solidFill>
                <a:schemeClr val="bg1">
                  <a:lumMod val="50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80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=""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sets were collected.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collection process use key phrases and flowcharts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=""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data collection with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REST calls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fr-FR" sz="2400" dirty="0" err="1">
                <a:hlinkClick r:id="rId3"/>
              </a:rPr>
              <a:t>FirstRepo</a:t>
            </a:r>
            <a:r>
              <a:rPr lang="fr-FR" sz="2400" dirty="0">
                <a:hlinkClick r:id="rId3"/>
              </a:rPr>
              <a:t>/</a:t>
            </a:r>
            <a:r>
              <a:rPr lang="fr-FR" sz="2400" dirty="0" err="1">
                <a:hlinkClick r:id="rId3"/>
              </a:rPr>
              <a:t>jupyter</a:t>
            </a:r>
            <a:r>
              <a:rPr lang="fr-FR" sz="2400" dirty="0">
                <a:hlinkClick r:id="rId3"/>
              </a:rPr>
              <a:t>-</a:t>
            </a:r>
            <a:r>
              <a:rPr lang="fr-FR" sz="2400" dirty="0" err="1">
                <a:hlinkClick r:id="rId3"/>
              </a:rPr>
              <a:t>labs</a:t>
            </a:r>
            <a:r>
              <a:rPr lang="fr-FR" sz="2400" dirty="0">
                <a:hlinkClick r:id="rId3"/>
              </a:rPr>
              <a:t>-</a:t>
            </a:r>
            <a:r>
              <a:rPr lang="fr-FR" sz="2400" dirty="0" err="1">
                <a:hlinkClick r:id="rId3"/>
              </a:rPr>
              <a:t>spacex</a:t>
            </a:r>
            <a:r>
              <a:rPr lang="fr-FR" sz="2400" dirty="0">
                <a:hlinkClick r:id="rId3"/>
              </a:rPr>
              <a:t>-data-collection-</a:t>
            </a:r>
            <a:r>
              <a:rPr lang="fr-FR" sz="2400" dirty="0" err="1">
                <a:hlinkClick r:id="rId3"/>
              </a:rPr>
              <a:t>api.ipynb</a:t>
            </a:r>
            <a:r>
              <a:rPr lang="fr-FR" sz="2400" dirty="0">
                <a:hlinkClick r:id="rId3"/>
              </a:rPr>
              <a:t> </a:t>
            </a:r>
            <a:r>
              <a:rPr lang="fr-FR" sz="2400" dirty="0" err="1">
                <a:hlinkClick r:id="rId3"/>
              </a:rPr>
              <a:t>at</a:t>
            </a:r>
            <a:r>
              <a:rPr lang="fr-FR" sz="2400" dirty="0">
                <a:hlinkClick r:id="rId3"/>
              </a:rPr>
              <a:t> master · abderrahim22/</a:t>
            </a:r>
            <a:r>
              <a:rPr lang="fr-FR" sz="2400" dirty="0" err="1">
                <a:hlinkClick r:id="rId3"/>
              </a:rPr>
              <a:t>FirstRepo</a:t>
            </a:r>
            <a:r>
              <a:rPr lang="fr-FR" sz="2400" dirty="0">
                <a:hlinkClick r:id="rId3"/>
              </a:rPr>
              <a:t> (github.com)</a:t>
            </a:r>
            <a:endParaRPr lang="en-US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=""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sp>
        <p:nvSpPr>
          <p:cNvPr id="2" name="Ellipse 1"/>
          <p:cNvSpPr/>
          <p:nvPr/>
        </p:nvSpPr>
        <p:spPr>
          <a:xfrm>
            <a:off x="6918960" y="1800225"/>
            <a:ext cx="3261360" cy="6705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Get() request</a:t>
            </a:r>
            <a:endParaRPr lang="fr-FR" dirty="0"/>
          </a:p>
        </p:txBody>
      </p:sp>
      <p:sp>
        <p:nvSpPr>
          <p:cNvPr id="7" name="Ellipse 6"/>
          <p:cNvSpPr/>
          <p:nvPr/>
        </p:nvSpPr>
        <p:spPr>
          <a:xfrm>
            <a:off x="6979920" y="2910840"/>
            <a:ext cx="3261360" cy="6705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 smtClean="0"/>
              <a:t>Json</a:t>
            </a:r>
            <a:r>
              <a:rPr lang="en-GB" dirty="0" smtClean="0"/>
              <a:t> file response</a:t>
            </a:r>
            <a:endParaRPr lang="fr-FR" dirty="0"/>
          </a:p>
        </p:txBody>
      </p:sp>
      <p:sp>
        <p:nvSpPr>
          <p:cNvPr id="8" name="Ellipse 7"/>
          <p:cNvSpPr/>
          <p:nvPr/>
        </p:nvSpPr>
        <p:spPr>
          <a:xfrm>
            <a:off x="6979920" y="4177665"/>
            <a:ext cx="3261360" cy="6705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Normalize  a </a:t>
            </a:r>
            <a:r>
              <a:rPr lang="en-GB" dirty="0" err="1" smtClean="0"/>
              <a:t>Json</a:t>
            </a:r>
            <a:r>
              <a:rPr lang="en-GB" dirty="0" smtClean="0"/>
              <a:t> File</a:t>
            </a:r>
            <a:endParaRPr lang="fr-FR" dirty="0"/>
          </a:p>
        </p:txBody>
      </p:sp>
      <p:sp>
        <p:nvSpPr>
          <p:cNvPr id="9" name="Ellipse 8"/>
          <p:cNvSpPr/>
          <p:nvPr/>
        </p:nvSpPr>
        <p:spPr>
          <a:xfrm>
            <a:off x="7073963" y="5200649"/>
            <a:ext cx="3261360" cy="79851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Storing and processing data (Pandas </a:t>
            </a:r>
            <a:r>
              <a:rPr lang="en-GB" dirty="0" err="1" smtClean="0"/>
              <a:t>dataframe</a:t>
            </a:r>
            <a:r>
              <a:rPr lang="en-GB" dirty="0" smtClean="0"/>
              <a:t>)</a:t>
            </a:r>
            <a:endParaRPr lang="fr-FR" dirty="0"/>
          </a:p>
        </p:txBody>
      </p:sp>
      <p:sp>
        <p:nvSpPr>
          <p:cNvPr id="10" name="Flèche vers le bas 9"/>
          <p:cNvSpPr/>
          <p:nvPr/>
        </p:nvSpPr>
        <p:spPr>
          <a:xfrm>
            <a:off x="8435340" y="2566034"/>
            <a:ext cx="350519" cy="2914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Flèche vers le bas 10"/>
          <p:cNvSpPr/>
          <p:nvPr/>
        </p:nvSpPr>
        <p:spPr>
          <a:xfrm>
            <a:off x="8420099" y="3739514"/>
            <a:ext cx="350519" cy="2914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Flèche vers le bas 11"/>
          <p:cNvSpPr/>
          <p:nvPr/>
        </p:nvSpPr>
        <p:spPr>
          <a:xfrm>
            <a:off x="8397239" y="4909185"/>
            <a:ext cx="350519" cy="2914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Flèche droite 12"/>
          <p:cNvSpPr/>
          <p:nvPr/>
        </p:nvSpPr>
        <p:spPr>
          <a:xfrm>
            <a:off x="4404360" y="2524126"/>
            <a:ext cx="609600" cy="3867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web scraping process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fr-FR" sz="2400" dirty="0" err="1">
                <a:hlinkClick r:id="rId3"/>
              </a:rPr>
              <a:t>FirstRepo</a:t>
            </a:r>
            <a:r>
              <a:rPr lang="fr-FR" sz="2400" dirty="0">
                <a:hlinkClick r:id="rId3"/>
              </a:rPr>
              <a:t>/</a:t>
            </a:r>
            <a:r>
              <a:rPr lang="fr-FR" sz="2400" dirty="0" err="1">
                <a:hlinkClick r:id="rId3"/>
              </a:rPr>
              <a:t>jupyter-labs-webscraping.ipynb</a:t>
            </a:r>
            <a:r>
              <a:rPr lang="fr-FR" sz="2400" dirty="0">
                <a:hlinkClick r:id="rId3"/>
              </a:rPr>
              <a:t> </a:t>
            </a:r>
            <a:r>
              <a:rPr lang="fr-FR" sz="2400" dirty="0" err="1">
                <a:hlinkClick r:id="rId3"/>
              </a:rPr>
              <a:t>at</a:t>
            </a:r>
            <a:r>
              <a:rPr lang="fr-FR" sz="2400" dirty="0">
                <a:hlinkClick r:id="rId3"/>
              </a:rPr>
              <a:t> master · abderrahim22/</a:t>
            </a:r>
            <a:r>
              <a:rPr lang="fr-FR" sz="2400" dirty="0" err="1">
                <a:hlinkClick r:id="rId3"/>
              </a:rPr>
              <a:t>FirstRepo</a:t>
            </a:r>
            <a:r>
              <a:rPr lang="fr-FR" sz="2400" dirty="0">
                <a:hlinkClick r:id="rId3"/>
              </a:rPr>
              <a:t> (github.com)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=""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=""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="" xmlns:a16="http://schemas.microsoft.com/office/drawing/2014/main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5669280" y="1620578"/>
            <a:ext cx="5858022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</p:txBody>
      </p:sp>
      <p:sp>
        <p:nvSpPr>
          <p:cNvPr id="5" name="Rectangle à coins arrondis 4"/>
          <p:cNvSpPr/>
          <p:nvPr/>
        </p:nvSpPr>
        <p:spPr>
          <a:xfrm>
            <a:off x="6479931" y="1792288"/>
            <a:ext cx="4236720" cy="9661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badi"/>
              </a:rPr>
              <a:t>U</a:t>
            </a:r>
            <a:r>
              <a:rPr lang="en-US" sz="1600" dirty="0" smtClean="0">
                <a:latin typeface="Abadi"/>
              </a:rPr>
              <a:t>se</a:t>
            </a:r>
            <a:r>
              <a:rPr lang="en-US" sz="1600" dirty="0">
                <a:latin typeface="Abadi"/>
              </a:rPr>
              <a:t> </a:t>
            </a:r>
            <a:r>
              <a:rPr lang="en-US" sz="1600" dirty="0" smtClean="0">
                <a:latin typeface="Abadi"/>
              </a:rPr>
              <a:t>HTTPGET </a:t>
            </a:r>
            <a:r>
              <a:rPr lang="en-US" sz="1600" dirty="0">
                <a:latin typeface="Abadi"/>
              </a:rPr>
              <a:t>method to request the </a:t>
            </a:r>
            <a:r>
              <a:rPr lang="en-US" sz="1600" dirty="0" smtClean="0">
                <a:latin typeface="Abadi"/>
              </a:rPr>
              <a:t> </a:t>
            </a:r>
            <a:r>
              <a:rPr lang="en-US" sz="1600" dirty="0">
                <a:latin typeface="Abadi"/>
              </a:rPr>
              <a:t>HTML </a:t>
            </a:r>
            <a:r>
              <a:rPr lang="en-US" sz="1600" dirty="0" smtClean="0">
                <a:latin typeface="Abadi"/>
              </a:rPr>
              <a:t>page from </a:t>
            </a:r>
            <a:r>
              <a:rPr lang="en-US" sz="1600" dirty="0" err="1" smtClean="0">
                <a:latin typeface="Abadi"/>
              </a:rPr>
              <a:t>wikipedia</a:t>
            </a:r>
            <a:r>
              <a:rPr lang="en-US" sz="1600" dirty="0" smtClean="0">
                <a:latin typeface="Abadi"/>
              </a:rPr>
              <a:t>, </a:t>
            </a:r>
            <a:r>
              <a:rPr lang="en-US" sz="1600" dirty="0">
                <a:latin typeface="Abadi"/>
              </a:rPr>
              <a:t>as an HTTP response</a:t>
            </a:r>
            <a:endParaRPr lang="fr-FR" sz="1600" dirty="0">
              <a:latin typeface="Abadi"/>
            </a:endParaRPr>
          </a:p>
        </p:txBody>
      </p:sp>
      <p:sp>
        <p:nvSpPr>
          <p:cNvPr id="8" name="Rectangle à coins arrondis 7"/>
          <p:cNvSpPr/>
          <p:nvPr/>
        </p:nvSpPr>
        <p:spPr>
          <a:xfrm>
            <a:off x="6479931" y="3370479"/>
            <a:ext cx="4236720" cy="7070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Abadi"/>
              </a:rPr>
              <a:t>Extract all column from the HTML table via </a:t>
            </a:r>
            <a:r>
              <a:rPr lang="fr-FR" sz="1600" dirty="0" err="1" smtClean="0">
                <a:latin typeface="Abadi"/>
              </a:rPr>
              <a:t>BeautifulSoup</a:t>
            </a:r>
            <a:r>
              <a:rPr lang="fr-FR" sz="1600" dirty="0" smtClean="0">
                <a:latin typeface="Abadi"/>
              </a:rPr>
              <a:t> </a:t>
            </a:r>
            <a:r>
              <a:rPr lang="fr-FR" sz="1600" dirty="0" err="1" smtClean="0">
                <a:latin typeface="Abadi"/>
              </a:rPr>
              <a:t>object</a:t>
            </a:r>
            <a:endParaRPr lang="en-US" sz="1600" b="1" dirty="0" smtClean="0">
              <a:latin typeface="Abadi"/>
            </a:endParaRPr>
          </a:p>
          <a:p>
            <a:pPr algn="ctr"/>
            <a:endParaRPr lang="fr-FR" dirty="0"/>
          </a:p>
        </p:txBody>
      </p:sp>
      <p:sp>
        <p:nvSpPr>
          <p:cNvPr id="9" name="Rectangle à coins arrondis 8"/>
          <p:cNvSpPr/>
          <p:nvPr/>
        </p:nvSpPr>
        <p:spPr>
          <a:xfrm>
            <a:off x="6479931" y="4764088"/>
            <a:ext cx="4236720" cy="7070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Create a data frame by parsing the </a:t>
            </a:r>
            <a:r>
              <a:rPr lang="en-US" b="1" dirty="0" smtClean="0"/>
              <a:t>HTML </a:t>
            </a:r>
            <a:r>
              <a:rPr lang="en-US" b="1" dirty="0"/>
              <a:t>tables</a:t>
            </a:r>
          </a:p>
        </p:txBody>
      </p:sp>
      <p:sp>
        <p:nvSpPr>
          <p:cNvPr id="7" name="Triangle isocèle 6"/>
          <p:cNvSpPr/>
          <p:nvPr/>
        </p:nvSpPr>
        <p:spPr>
          <a:xfrm rot="10800000">
            <a:off x="8442960" y="2987040"/>
            <a:ext cx="396240" cy="25908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Triangle isocèle 11"/>
          <p:cNvSpPr/>
          <p:nvPr/>
        </p:nvSpPr>
        <p:spPr>
          <a:xfrm rot="10800000">
            <a:off x="8516652" y="4312920"/>
            <a:ext cx="396240" cy="25908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4DA07C5-A406-4A0D-B3E6-3856C94AC7F3}">
  <ds:schemaRefs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155be751-a274-42e8-93fb-f39d3b9bccc8"/>
    <ds:schemaRef ds:uri="f80a141d-92ca-4d3d-9308-f7e7b1d44ce8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1093</TotalTime>
  <Words>1680</Words>
  <Application>Microsoft Office PowerPoint</Application>
  <PresentationFormat>Personnalisé</PresentationFormat>
  <Paragraphs>384</Paragraphs>
  <Slides>46</Slides>
  <Notes>3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46</vt:i4>
      </vt:variant>
    </vt:vector>
  </HeadingPairs>
  <TitlesOfParts>
    <vt:vector size="47" baseType="lpstr">
      <vt:lpstr>Custom Design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&lt;Title&gt;</dc:title>
  <dc:creator>YAN Luo</dc:creator>
  <cp:lastModifiedBy>DELL</cp:lastModifiedBy>
  <cp:revision>253</cp:revision>
  <cp:lastPrinted>2021-10-10T00:04:03Z</cp:lastPrinted>
  <dcterms:created xsi:type="dcterms:W3CDTF">2021-04-29T18:58:34Z</dcterms:created>
  <dcterms:modified xsi:type="dcterms:W3CDTF">2021-10-10T00:12:53Z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